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11"/>
  </p:notesMasterIdLst>
  <p:handoutMasterIdLst>
    <p:handoutMasterId r:id="rId12"/>
  </p:handoutMasterIdLst>
  <p:sldIdLst>
    <p:sldId id="258" r:id="rId2"/>
    <p:sldId id="260" r:id="rId3"/>
    <p:sldId id="261" r:id="rId4"/>
    <p:sldId id="259" r:id="rId5"/>
    <p:sldId id="262" r:id="rId6"/>
    <p:sldId id="263" r:id="rId7"/>
    <p:sldId id="264" r:id="rId8"/>
    <p:sldId id="265" r:id="rId9"/>
    <p:sldId id="266" r:id="rId10"/>
  </p:sldIdLst>
  <p:sldSz cx="12188825" cy="6858000"/>
  <p:notesSz cx="7010400" cy="92964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182" autoAdjust="0"/>
  </p:normalViewPr>
  <p:slideViewPr>
    <p:cSldViewPr showGuides="1">
      <p:cViewPr varScale="1">
        <p:scale>
          <a:sx n="111" d="100"/>
          <a:sy n="111" d="100"/>
        </p:scale>
        <p:origin x="534" y="96"/>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319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973C59C-4E16-4A64-A766-34DB213E11B3}" type="datetimeFigureOut">
              <a:rPr lang="en-US">
                <a:solidFill>
                  <a:schemeClr val="tx2"/>
                </a:solidFill>
              </a:rPr>
              <a:t>4/11/2019</a:t>
            </a:fld>
            <a:endParaRPr>
              <a:solidFill>
                <a:schemeClr val="tx2"/>
              </a:solidFill>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tx2"/>
                </a:solidFill>
              </a:defRPr>
            </a:lvl1pPr>
          </a:lstStyle>
          <a:p>
            <a:fld id="{F95CF31C-F757-429C-A789-86504F04C3BE}" type="datetimeFigureOut">
              <a:rPr lang="en-US"/>
              <a:pPr/>
              <a:t>4/11/2019</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1</a:t>
            </a:fld>
            <a:endParaRPr lang="en-US"/>
          </a:p>
        </p:txBody>
      </p:sp>
    </p:spTree>
    <p:extLst>
      <p:ext uri="{BB962C8B-B14F-4D97-AF65-F5344CB8AC3E}">
        <p14:creationId xmlns:p14="http://schemas.microsoft.com/office/powerpoint/2010/main" val="285590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3285512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3</a:t>
            </a:fld>
            <a:endParaRPr lang="en-US"/>
          </a:p>
        </p:txBody>
      </p:sp>
    </p:spTree>
    <p:extLst>
      <p:ext uri="{BB962C8B-B14F-4D97-AF65-F5344CB8AC3E}">
        <p14:creationId xmlns:p14="http://schemas.microsoft.com/office/powerpoint/2010/main" val="1995038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4</a:t>
            </a:fld>
            <a:endParaRPr lang="en-US"/>
          </a:p>
        </p:txBody>
      </p:sp>
    </p:spTree>
    <p:extLst>
      <p:ext uri="{BB962C8B-B14F-4D97-AF65-F5344CB8AC3E}">
        <p14:creationId xmlns:p14="http://schemas.microsoft.com/office/powerpoint/2010/main" val="2755753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all seen it!  The look</a:t>
            </a:r>
            <a:r>
              <a:rPr lang="en-US" baseline="0" dirty="0" smtClean="0"/>
              <a:t> that says please don’t call on me now……</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5</a:t>
            </a:fld>
            <a:endParaRPr lang="en-US"/>
          </a:p>
        </p:txBody>
      </p:sp>
    </p:spTree>
    <p:extLst>
      <p:ext uri="{BB962C8B-B14F-4D97-AF65-F5344CB8AC3E}">
        <p14:creationId xmlns:p14="http://schemas.microsoft.com/office/powerpoint/2010/main" val="951971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6</a:t>
            </a:fld>
            <a:endParaRPr lang="en-US"/>
          </a:p>
        </p:txBody>
      </p:sp>
    </p:spTree>
    <p:extLst>
      <p:ext uri="{BB962C8B-B14F-4D97-AF65-F5344CB8AC3E}">
        <p14:creationId xmlns:p14="http://schemas.microsoft.com/office/powerpoint/2010/main" val="1240269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to use …..</a:t>
            </a:r>
          </a:p>
          <a:p>
            <a:r>
              <a:rPr lang="en-US" dirty="0" smtClean="0"/>
              <a:t>Thinking of questioning as a process is important. You don’t just ask 1 question</a:t>
            </a:r>
            <a:r>
              <a:rPr lang="en-US" baseline="0" dirty="0" smtClean="0"/>
              <a:t> or 1 type of question. You begin with questions that engage students and move to questions that identify understanding…..</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7</a:t>
            </a:fld>
            <a:endParaRPr lang="en-US"/>
          </a:p>
        </p:txBody>
      </p:sp>
    </p:spTree>
    <p:extLst>
      <p:ext uri="{BB962C8B-B14F-4D97-AF65-F5344CB8AC3E}">
        <p14:creationId xmlns:p14="http://schemas.microsoft.com/office/powerpoint/2010/main" val="2042274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examples of using each</a:t>
            </a:r>
          </a:p>
          <a:p>
            <a:r>
              <a:rPr lang="en-US" dirty="0" smtClean="0"/>
              <a:t>Opinion:  As you read this passage, what thoughts</a:t>
            </a:r>
            <a:r>
              <a:rPr lang="en-US" baseline="0" dirty="0" smtClean="0"/>
              <a:t> came to mind?</a:t>
            </a:r>
          </a:p>
          <a:p>
            <a:r>
              <a:rPr lang="en-US" baseline="0" dirty="0" smtClean="0"/>
              <a:t>White Boards:  How would you describe the author’s attitude toward the plight of the Appalachian coal miners? (anger, bitterness, concerned, apathy…)</a:t>
            </a:r>
          </a:p>
          <a:p>
            <a:r>
              <a:rPr lang="en-US" baseline="0" dirty="0" smtClean="0"/>
              <a:t>Turn &amp; Talk: Write a new title for this article and be able to share why you think it is a good choice.</a:t>
            </a:r>
          </a:p>
          <a:p>
            <a:r>
              <a:rPr lang="en-US" baseline="0" dirty="0" smtClean="0"/>
              <a:t>Quick Write:  Go back and read paragraph 1. Jot down 4-6 words that help you understand the purpose of that paragraph.</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8</a:t>
            </a:fld>
            <a:endParaRPr lang="en-US"/>
          </a:p>
        </p:txBody>
      </p:sp>
    </p:spTree>
    <p:extLst>
      <p:ext uri="{BB962C8B-B14F-4D97-AF65-F5344CB8AC3E}">
        <p14:creationId xmlns:p14="http://schemas.microsoft.com/office/powerpoint/2010/main" val="4094806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9</a:t>
            </a:fld>
            <a:endParaRPr lang="en-US"/>
          </a:p>
        </p:txBody>
      </p:sp>
    </p:spTree>
    <p:extLst>
      <p:ext uri="{BB962C8B-B14F-4D97-AF65-F5344CB8AC3E}">
        <p14:creationId xmlns:p14="http://schemas.microsoft.com/office/powerpoint/2010/main" val="1335940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descr="Stack of books"/>
          <p:cNvGrpSpPr/>
          <p:nvPr userDrawn="1"/>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26044" cy="6858000"/>
              <a:chOff x="0" y="0"/>
              <a:chExt cx="4726044" cy="6858000"/>
            </a:xfrm>
          </p:grpSpPr>
          <p:pic>
            <p:nvPicPr>
              <p:cNvPr id="9" name="Picture 8" descr="Stack of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5" name="Date Placeholder 4"/>
          <p:cNvSpPr>
            <a:spLocks noGrp="1"/>
          </p:cNvSpPr>
          <p:nvPr>
            <p:ph type="dt" sz="half" idx="10"/>
          </p:nvPr>
        </p:nvSpPr>
        <p:spPr/>
        <p:txBody>
          <a:bodyPr/>
          <a:lstStyle/>
          <a:p>
            <a:fld id="{42E3C847-D284-421D-B330-2D43513B0F9C}" type="datetime1">
              <a:rPr lang="en-US" smtClean="0"/>
              <a:t>4/11/2019</a:t>
            </a:fld>
            <a:endParaRPr lang="en-US"/>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440517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6987518-40ED-4895-8580-DE2A722FC423}" type="datetime1">
              <a:rPr lang="en-US" smtClean="0"/>
              <a:t>4/11/2019</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96022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dirty="0"/>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A8D9F34-BDBC-4273-B9BC-22458F940BE7}" type="datetime1">
              <a:rPr lang="en-US" smtClean="0"/>
              <a:t>4/11/2019</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398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5785147-19A6-4970-A04E-ED9B1D83C0F1}" type="datetime1">
              <a:rPr lang="en-US" smtClean="0"/>
              <a:t>4/11/2019</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23589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descr="Stack of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2" name="Date Placeholder 1"/>
          <p:cNvSpPr>
            <a:spLocks noGrp="1"/>
          </p:cNvSpPr>
          <p:nvPr>
            <p:ph type="dt" sz="half" idx="10"/>
          </p:nvPr>
        </p:nvSpPr>
        <p:spPr/>
        <p:txBody>
          <a:bodyPr/>
          <a:lstStyle/>
          <a:p>
            <a:fld id="{E8F41008-E89D-49CD-9BF4-E6F3FE09F7AC}" type="datetime1">
              <a:rPr lang="en-US" smtClean="0"/>
              <a:t>4/11/2019</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727235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C9E199F-4583-41EB-929F-5865E95EECAA}" type="datetime1">
              <a:rPr lang="en-US" smtClean="0"/>
              <a:t>4/11/2019</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70174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DE652EB-356C-4482-B27C-7C8E08F5D88F}" type="datetime1">
              <a:rPr lang="en-US" smtClean="0"/>
              <a:t>4/11/2019</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474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1B0895E-43C3-4560-B59A-90049317E860}" type="datetime1">
              <a:rPr lang="en-US" smtClean="0"/>
              <a:t>4/11/2019</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8102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78C32-B81D-4A68-A851-5185C690F024}" type="datetime1">
              <a:rPr lang="en-US" smtClean="0"/>
              <a:t>4/11/2019</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6644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smtClean="0"/>
              <a:t>Click to edit Master title style</a:t>
            </a:r>
            <a:endParaRPr dirty="0"/>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11765D79-EF31-4E8F-A1BE-AF31805C2859}" type="datetime1">
              <a:rPr lang="en-US" smtClean="0"/>
              <a:t>4/11/2019</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2801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932FBA3B-941F-4778-A0CB-865223FDAE69}" type="datetime1">
              <a:rPr lang="en-US" smtClean="0"/>
              <a:t>4/11/2019</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14781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72EBFD46-0FD3-4428-ADEC-1DFD6489930D}" type="datetime1">
              <a:rPr lang="en-US" smtClean="0"/>
              <a:t>4/11/2019</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dirty="0"/>
              <a:t>Add a footer</a:t>
            </a: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41427859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474112" indent="0" algn="l" defTabSz="1218987" rtl="0" eaLnBrk="1" latinLnBrk="0" hangingPunct="1">
        <a:lnSpc>
          <a:spcPct val="95000"/>
        </a:lnSpc>
        <a:spcBef>
          <a:spcPts val="1066"/>
        </a:spcBef>
        <a:buClr>
          <a:schemeClr val="accent6">
            <a:lumMod val="50000"/>
          </a:schemeClr>
        </a:buClr>
        <a:buSzPct val="90000"/>
        <a:buFont typeface="Century Gothic" pitchFamily="34" charset="0"/>
        <a:buNone/>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reading-iae.weebly.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mbottorf@irsc.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ffectLst>
                  <a:outerShdw blurRad="50800" dist="38100" dir="2700000" algn="tl" rotWithShape="0">
                    <a:prstClr val="black">
                      <a:alpha val="64000"/>
                    </a:prstClr>
                  </a:outerShdw>
                </a:effectLst>
              </a:rPr>
              <a:t>Come </a:t>
            </a:r>
            <a:r>
              <a:rPr lang="en-US" dirty="0" err="1">
                <a:effectLst>
                  <a:outerShdw blurRad="50800" dist="38100" dir="2700000" algn="tl" rotWithShape="0">
                    <a:prstClr val="black">
                      <a:alpha val="64000"/>
                    </a:prstClr>
                  </a:outerShdw>
                </a:effectLst>
              </a:rPr>
              <a:t>Plick</a:t>
            </a:r>
            <a:r>
              <a:rPr lang="en-US" dirty="0">
                <a:effectLst>
                  <a:outerShdw blurRad="50800" dist="38100" dir="2700000" algn="tl" rotWithShape="0">
                    <a:prstClr val="black">
                      <a:alpha val="64000"/>
                    </a:prstClr>
                  </a:outerShdw>
                </a:effectLst>
              </a:rPr>
              <a:t> With </a:t>
            </a:r>
            <a:r>
              <a:rPr lang="en-US" dirty="0" smtClean="0">
                <a:effectLst>
                  <a:outerShdw blurRad="50800" dist="38100" dir="2700000" algn="tl" rotWithShape="0">
                    <a:prstClr val="black">
                      <a:alpha val="64000"/>
                    </a:prstClr>
                  </a:outerShdw>
                </a:effectLst>
              </a:rPr>
              <a:t>Us!</a:t>
            </a:r>
            <a:endParaRPr lang="en-US" dirty="0"/>
          </a:p>
        </p:txBody>
      </p:sp>
      <p:sp>
        <p:nvSpPr>
          <p:cNvPr id="3" name="Subtitle 2"/>
          <p:cNvSpPr>
            <a:spLocks noGrp="1"/>
          </p:cNvSpPr>
          <p:nvPr>
            <p:ph type="subTitle" idx="1"/>
          </p:nvPr>
        </p:nvSpPr>
        <p:spPr/>
        <p:txBody>
          <a:bodyPr>
            <a:normAutofit/>
          </a:bodyPr>
          <a:lstStyle/>
          <a:p>
            <a:r>
              <a:rPr lang="en-US" sz="2000" dirty="0"/>
              <a:t>Reading Professional Learning </a:t>
            </a:r>
            <a:r>
              <a:rPr lang="en-US" sz="2000" dirty="0" smtClean="0"/>
              <a:t>Community</a:t>
            </a:r>
          </a:p>
          <a:p>
            <a:endParaRPr lang="en-US" sz="2000" dirty="0" smtClean="0"/>
          </a:p>
          <a:p>
            <a:r>
              <a:rPr lang="en-US" sz="2000" dirty="0" smtClean="0"/>
              <a:t>April 12, 2019</a:t>
            </a:r>
            <a:endParaRPr lang="en-US" sz="2000" dirty="0"/>
          </a:p>
        </p:txBody>
      </p:sp>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Mission Statement/Goals</a:t>
            </a:r>
            <a:endParaRPr lang="en-US" dirty="0"/>
          </a:p>
        </p:txBody>
      </p:sp>
      <p:sp>
        <p:nvSpPr>
          <p:cNvPr id="3" name="Content Placeholder 2"/>
          <p:cNvSpPr>
            <a:spLocks noGrp="1"/>
          </p:cNvSpPr>
          <p:nvPr>
            <p:ph idx="1"/>
          </p:nvPr>
        </p:nvSpPr>
        <p:spPr/>
        <p:txBody>
          <a:bodyPr/>
          <a:lstStyle/>
          <a:p>
            <a:r>
              <a:rPr lang="en-US" dirty="0"/>
              <a:t>Although reading comprehension is a significant predictor of college success, reading challenges many college students. The Professional Learning Community (PLC) for Reading investigates such issues as the motivation to read, concentration, concept formation, and reflection. Based on its investigations, the Reading PLC recommends reading strategies within specific courses and departments, and across the curriculum.</a:t>
            </a:r>
          </a:p>
          <a:p>
            <a:r>
              <a:rPr lang="en-US" dirty="0"/>
              <a:t>Website: </a:t>
            </a:r>
            <a:r>
              <a:rPr lang="en-US" u="sng" dirty="0">
                <a:hlinkClick r:id="rId3" tooltip="http://reading-iae.weebly.com/"/>
              </a:rPr>
              <a:t>http://reading-iae.weebly.com/</a:t>
            </a:r>
            <a:endParaRPr lang="en-US" dirty="0"/>
          </a:p>
          <a:p>
            <a:r>
              <a:rPr lang="en-US" dirty="0"/>
              <a:t>For more information, please contact Professor Molly Bottorff, Chair, at 772-462-7196 or </a:t>
            </a:r>
            <a:r>
              <a:rPr lang="en-US" u="sng" dirty="0">
                <a:hlinkClick r:id="rId4"/>
              </a:rPr>
              <a:t>mbottorf@irsc.edu</a:t>
            </a:r>
            <a:r>
              <a:rPr lang="en-US" dirty="0"/>
              <a:t>.</a:t>
            </a:r>
          </a:p>
        </p:txBody>
      </p:sp>
    </p:spTree>
    <p:extLst>
      <p:ext uri="{BB962C8B-B14F-4D97-AF65-F5344CB8AC3E}">
        <p14:creationId xmlns:p14="http://schemas.microsoft.com/office/powerpoint/2010/main" val="84037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Who’s </a:t>
            </a:r>
            <a:r>
              <a:rPr lang="en-US" dirty="0" smtClean="0"/>
              <a:t>Who</a:t>
            </a:r>
            <a:endParaRPr lang="en-US" sz="2000" dirty="0"/>
          </a:p>
        </p:txBody>
      </p:sp>
      <p:sp>
        <p:nvSpPr>
          <p:cNvPr id="3" name="Content Placeholder 2"/>
          <p:cNvSpPr>
            <a:spLocks noGrp="1"/>
          </p:cNvSpPr>
          <p:nvPr>
            <p:ph idx="1"/>
          </p:nvPr>
        </p:nvSpPr>
        <p:spPr/>
        <p:txBody>
          <a:bodyPr/>
          <a:lstStyle/>
          <a:p>
            <a:pPr lvl="0">
              <a:buClr>
                <a:srgbClr val="51C3F9">
                  <a:lumMod val="50000"/>
                </a:srgbClr>
              </a:buClr>
            </a:pPr>
            <a:r>
              <a:rPr lang="en-US" sz="2000" dirty="0">
                <a:solidFill>
                  <a:prstClr val="black"/>
                </a:solidFill>
              </a:rPr>
              <a:t>Chair - Molly Bottorff, </a:t>
            </a:r>
            <a:r>
              <a:rPr lang="en-US" sz="1800" i="1" dirty="0">
                <a:solidFill>
                  <a:prstClr val="black"/>
                </a:solidFill>
              </a:rPr>
              <a:t>Assistant Professor, School of Education</a:t>
            </a:r>
          </a:p>
          <a:p>
            <a:pPr lvl="0">
              <a:buClr>
                <a:srgbClr val="51C3F9">
                  <a:lumMod val="50000"/>
                </a:srgbClr>
              </a:buClr>
            </a:pPr>
            <a:r>
              <a:rPr lang="en-US" sz="2000" dirty="0">
                <a:solidFill>
                  <a:prstClr val="black"/>
                </a:solidFill>
              </a:rPr>
              <a:t>	Christin Hunter, </a:t>
            </a:r>
            <a:r>
              <a:rPr lang="en-US" sz="1800" i="1" dirty="0">
                <a:solidFill>
                  <a:prstClr val="black"/>
                </a:solidFill>
              </a:rPr>
              <a:t>Writing Lab </a:t>
            </a:r>
            <a:r>
              <a:rPr lang="en-US" sz="1800" i="1" dirty="0" smtClean="0">
                <a:solidFill>
                  <a:prstClr val="black"/>
                </a:solidFill>
              </a:rPr>
              <a:t>Instructor, ASC</a:t>
            </a:r>
            <a:endParaRPr lang="en-US" sz="1800" i="1" dirty="0">
              <a:solidFill>
                <a:prstClr val="black"/>
              </a:solidFill>
            </a:endParaRPr>
          </a:p>
          <a:p>
            <a:pPr lvl="0">
              <a:buClr>
                <a:srgbClr val="51C3F9">
                  <a:lumMod val="50000"/>
                </a:srgbClr>
              </a:buClr>
            </a:pPr>
            <a:r>
              <a:rPr lang="en-US" sz="2000" dirty="0">
                <a:solidFill>
                  <a:prstClr val="black"/>
                </a:solidFill>
              </a:rPr>
              <a:t>	Michelle Kinggard, </a:t>
            </a:r>
            <a:r>
              <a:rPr lang="en-US" sz="1800" i="1" dirty="0">
                <a:solidFill>
                  <a:prstClr val="black"/>
                </a:solidFill>
              </a:rPr>
              <a:t>Associate Professor, School of Education</a:t>
            </a:r>
          </a:p>
          <a:p>
            <a:pPr lvl="0">
              <a:buClr>
                <a:srgbClr val="51C3F9">
                  <a:lumMod val="50000"/>
                </a:srgbClr>
              </a:buClr>
            </a:pPr>
            <a:r>
              <a:rPr lang="en-US" sz="2000" dirty="0">
                <a:solidFill>
                  <a:prstClr val="black"/>
                </a:solidFill>
              </a:rPr>
              <a:t>	Angie Neely-Sardon</a:t>
            </a:r>
            <a:r>
              <a:rPr lang="en-US" sz="2000" i="1" dirty="0">
                <a:solidFill>
                  <a:prstClr val="black"/>
                </a:solidFill>
              </a:rPr>
              <a:t>, </a:t>
            </a:r>
            <a:r>
              <a:rPr lang="en-US" sz="1800" i="1" dirty="0">
                <a:solidFill>
                  <a:prstClr val="black"/>
                </a:solidFill>
              </a:rPr>
              <a:t>Librarian/Instructor, Library Services</a:t>
            </a:r>
          </a:p>
          <a:p>
            <a:pPr lvl="0">
              <a:buClr>
                <a:srgbClr val="51C3F9">
                  <a:lumMod val="50000"/>
                </a:srgbClr>
              </a:buClr>
            </a:pPr>
            <a:r>
              <a:rPr lang="en-US" sz="2000" dirty="0">
                <a:solidFill>
                  <a:prstClr val="black"/>
                </a:solidFill>
              </a:rPr>
              <a:t>	Emily Renschler, </a:t>
            </a:r>
            <a:r>
              <a:rPr lang="en-US" sz="1800" i="1" dirty="0">
                <a:solidFill>
                  <a:prstClr val="black"/>
                </a:solidFill>
              </a:rPr>
              <a:t>Master Instructor, School of Education</a:t>
            </a:r>
          </a:p>
          <a:p>
            <a:pPr lvl="0">
              <a:buClr>
                <a:srgbClr val="51C3F9">
                  <a:lumMod val="50000"/>
                </a:srgbClr>
              </a:buClr>
            </a:pPr>
            <a:r>
              <a:rPr lang="en-US" sz="2000" dirty="0">
                <a:solidFill>
                  <a:prstClr val="black"/>
                </a:solidFill>
              </a:rPr>
              <a:t>	Michael Reynolds, </a:t>
            </a:r>
            <a:r>
              <a:rPr lang="en-US" sz="1800" i="1" dirty="0">
                <a:solidFill>
                  <a:prstClr val="black"/>
                </a:solidFill>
              </a:rPr>
              <a:t>Assistant Professor, Mathematics</a:t>
            </a:r>
          </a:p>
          <a:p>
            <a:pPr lvl="0">
              <a:buClr>
                <a:srgbClr val="51C3F9">
                  <a:lumMod val="50000"/>
                </a:srgbClr>
              </a:buClr>
            </a:pPr>
            <a:r>
              <a:rPr lang="en-US" sz="2000" dirty="0">
                <a:solidFill>
                  <a:prstClr val="black"/>
                </a:solidFill>
              </a:rPr>
              <a:t>	Jodi Robson, Director, </a:t>
            </a:r>
            <a:r>
              <a:rPr lang="en-US" sz="1800" i="1" dirty="0">
                <a:solidFill>
                  <a:prstClr val="black"/>
                </a:solidFill>
              </a:rPr>
              <a:t>Institute for Academic Excellence</a:t>
            </a:r>
          </a:p>
          <a:p>
            <a:pPr lvl="0">
              <a:buClr>
                <a:srgbClr val="51C3F9">
                  <a:lumMod val="50000"/>
                </a:srgbClr>
              </a:buClr>
            </a:pPr>
            <a:r>
              <a:rPr lang="en-US" sz="2000" dirty="0">
                <a:solidFill>
                  <a:prstClr val="black"/>
                </a:solidFill>
              </a:rPr>
              <a:t>	Cressa Zajac, </a:t>
            </a:r>
            <a:r>
              <a:rPr lang="en-US" sz="1800" i="1" dirty="0">
                <a:solidFill>
                  <a:prstClr val="black"/>
                </a:solidFill>
              </a:rPr>
              <a:t>Master Instructor,  School of Education</a:t>
            </a:r>
          </a:p>
        </p:txBody>
      </p:sp>
    </p:spTree>
    <p:extLst>
      <p:ext uri="{BB962C8B-B14F-4D97-AF65-F5344CB8AC3E}">
        <p14:creationId xmlns:p14="http://schemas.microsoft.com/office/powerpoint/2010/main" val="31057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Agenda/Topics to Be Covered</a:t>
            </a:r>
            <a:endParaRPr lang="en-US" dirty="0"/>
          </a:p>
        </p:txBody>
      </p:sp>
      <p:sp>
        <p:nvSpPr>
          <p:cNvPr id="3" name="Content Placeholder 2"/>
          <p:cNvSpPr>
            <a:spLocks noGrp="1"/>
          </p:cNvSpPr>
          <p:nvPr>
            <p:ph idx="1"/>
          </p:nvPr>
        </p:nvSpPr>
        <p:spPr/>
        <p:txBody>
          <a:bodyPr>
            <a:normAutofit/>
          </a:bodyPr>
          <a:lstStyle/>
          <a:p>
            <a:r>
              <a:rPr lang="en-US" sz="2000" dirty="0" smtClean="0"/>
              <a:t>Cold Calls – Alternate ways to use cold calls to encourage student 		         participation.</a:t>
            </a:r>
          </a:p>
          <a:p>
            <a:r>
              <a:rPr lang="en-US" sz="2000" dirty="0" err="1" smtClean="0"/>
              <a:t>Plickers</a:t>
            </a:r>
            <a:r>
              <a:rPr lang="en-US" sz="2000" dirty="0" smtClean="0"/>
              <a:t> – A technology tool for </a:t>
            </a:r>
            <a:r>
              <a:rPr lang="en-US" sz="2000" dirty="0"/>
              <a:t>a</a:t>
            </a:r>
            <a:r>
              <a:rPr lang="en-US" sz="2000" dirty="0" smtClean="0"/>
              <a:t>ctive engagement, surveying, quizzing, and   	   checking for understanding.</a:t>
            </a:r>
          </a:p>
          <a:p>
            <a:r>
              <a:rPr lang="en-US" sz="2000" dirty="0" smtClean="0"/>
              <a:t>Questions </a:t>
            </a:r>
          </a:p>
          <a:p>
            <a:r>
              <a:rPr lang="en-US" sz="2000" dirty="0" smtClean="0"/>
              <a:t>Lunch</a:t>
            </a:r>
          </a:p>
          <a:p>
            <a:r>
              <a:rPr lang="en-US" sz="2000" dirty="0" smtClean="0"/>
              <a:t>Part II – You will receive help setting up your own </a:t>
            </a:r>
            <a:r>
              <a:rPr lang="en-US" sz="2000" dirty="0" err="1" smtClean="0"/>
              <a:t>Plicker</a:t>
            </a:r>
            <a:r>
              <a:rPr lang="en-US" sz="2000" dirty="0" smtClean="0"/>
              <a:t> account! </a:t>
            </a:r>
          </a:p>
          <a:p>
            <a:pPr marL="0" indent="0">
              <a:buNone/>
            </a:pPr>
            <a:endParaRPr lang="en-US" sz="2000" b="1" i="1" smtClean="0">
              <a:solidFill>
                <a:srgbClr val="0070C0"/>
              </a:solidFill>
            </a:endParaRPr>
          </a:p>
          <a:p>
            <a:pPr marL="0" indent="0">
              <a:buNone/>
            </a:pPr>
            <a:r>
              <a:rPr lang="en-US" sz="2000" b="1" i="1" smtClean="0">
                <a:solidFill>
                  <a:srgbClr val="0070C0"/>
                </a:solidFill>
              </a:rPr>
              <a:t>Everyone </a:t>
            </a:r>
            <a:r>
              <a:rPr lang="en-US" sz="2000" b="1" i="1" dirty="0" smtClean="0">
                <a:solidFill>
                  <a:srgbClr val="0070C0"/>
                </a:solidFill>
              </a:rPr>
              <a:t>will depart with written instructions for both strategies, a </a:t>
            </a:r>
            <a:r>
              <a:rPr lang="en-US" sz="2000" b="1" i="1" dirty="0" err="1" smtClean="0">
                <a:solidFill>
                  <a:srgbClr val="0070C0"/>
                </a:solidFill>
              </a:rPr>
              <a:t>Plicker</a:t>
            </a:r>
            <a:r>
              <a:rPr lang="en-US" sz="2000" b="1" i="1" dirty="0" smtClean="0">
                <a:solidFill>
                  <a:srgbClr val="0070C0"/>
                </a:solidFill>
              </a:rPr>
              <a:t> account, and their own class set of </a:t>
            </a:r>
            <a:r>
              <a:rPr lang="en-US" sz="2000" b="1" i="1" dirty="0" err="1" smtClean="0">
                <a:solidFill>
                  <a:srgbClr val="0070C0"/>
                </a:solidFill>
              </a:rPr>
              <a:t>Plickers</a:t>
            </a:r>
            <a:r>
              <a:rPr lang="en-US" sz="2000" b="1" i="1" dirty="0" smtClean="0">
                <a:solidFill>
                  <a:srgbClr val="0070C0"/>
                </a:solidFill>
              </a:rPr>
              <a:t>. </a:t>
            </a:r>
            <a:endParaRPr lang="en-US" sz="2000" b="1" i="1" dirty="0">
              <a:solidFill>
                <a:srgbClr val="0070C0"/>
              </a:solidFill>
            </a:endParaRPr>
          </a:p>
        </p:txBody>
      </p:sp>
    </p:spTree>
    <p:extLst>
      <p:ext uri="{BB962C8B-B14F-4D97-AF65-F5344CB8AC3E}">
        <p14:creationId xmlns:p14="http://schemas.microsoft.com/office/powerpoint/2010/main" val="11530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astorno de pánico - Consulta Psicológica en Valencia ..."/>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884612" y="1219200"/>
            <a:ext cx="3992563" cy="3992563"/>
          </a:xfrm>
        </p:spPr>
      </p:pic>
    </p:spTree>
    <p:extLst>
      <p:ext uri="{BB962C8B-B14F-4D97-AF65-F5344CB8AC3E}">
        <p14:creationId xmlns:p14="http://schemas.microsoft.com/office/powerpoint/2010/main" val="266206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sz="half" idx="1"/>
          </p:nvPr>
        </p:nvSpPr>
        <p:spPr/>
        <p:txBody>
          <a:bodyPr/>
          <a:lstStyle/>
          <a:p>
            <a:r>
              <a:rPr lang="en-US" dirty="0" smtClean="0"/>
              <a:t>Confidence</a:t>
            </a:r>
          </a:p>
          <a:p>
            <a:pPr marL="0" indent="0">
              <a:buNone/>
            </a:pPr>
            <a:endParaRPr lang="en-US" dirty="0" smtClean="0"/>
          </a:p>
          <a:p>
            <a:r>
              <a:rPr lang="en-US" dirty="0" smtClean="0"/>
              <a:t>Accountability</a:t>
            </a:r>
          </a:p>
          <a:p>
            <a:pPr marL="0" indent="0">
              <a:buNone/>
            </a:pPr>
            <a:endParaRPr lang="en-US" dirty="0" smtClean="0"/>
          </a:p>
          <a:p>
            <a:r>
              <a:rPr lang="en-US" dirty="0" smtClean="0"/>
              <a:t>Assessment</a:t>
            </a:r>
          </a:p>
          <a:p>
            <a:pPr marL="0" indent="0">
              <a:buNone/>
            </a:pPr>
            <a:endParaRPr lang="en-US" dirty="0" smtClean="0"/>
          </a:p>
          <a:p>
            <a:r>
              <a:rPr lang="en-US" dirty="0" smtClean="0"/>
              <a:t>Conversations</a:t>
            </a:r>
            <a:endParaRPr lang="en-US" dirty="0"/>
          </a:p>
        </p:txBody>
      </p:sp>
      <p:pic>
        <p:nvPicPr>
          <p:cNvPr id="5" name="Content Placeholder 4" descr="L'univers de ma classe: Petites astuces pour un retour au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65812" y="2514600"/>
            <a:ext cx="4246660" cy="2695575"/>
          </a:xfrm>
        </p:spPr>
      </p:pic>
    </p:spTree>
    <p:extLst>
      <p:ext uri="{BB962C8B-B14F-4D97-AF65-F5344CB8AC3E}">
        <p14:creationId xmlns:p14="http://schemas.microsoft.com/office/powerpoint/2010/main" val="327965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r>
              <a:rPr lang="en-US" dirty="0" smtClean="0"/>
              <a:t>Never a “</a:t>
            </a:r>
            <a:r>
              <a:rPr lang="en-US" dirty="0" err="1" smtClean="0"/>
              <a:t>Gotcha</a:t>
            </a:r>
            <a:r>
              <a:rPr lang="en-US" dirty="0" smtClean="0"/>
              <a:t>”</a:t>
            </a:r>
          </a:p>
          <a:p>
            <a:pPr marL="0" indent="0">
              <a:buNone/>
            </a:pPr>
            <a:endParaRPr lang="en-US" dirty="0" smtClean="0"/>
          </a:p>
          <a:p>
            <a:r>
              <a:rPr lang="en-US" dirty="0" smtClean="0"/>
              <a:t>Right / Wrong answer</a:t>
            </a:r>
            <a:endParaRPr lang="en-US" dirty="0"/>
          </a:p>
        </p:txBody>
      </p:sp>
      <p:sp>
        <p:nvSpPr>
          <p:cNvPr id="4" name="Content Placeholder 3"/>
          <p:cNvSpPr>
            <a:spLocks noGrp="1"/>
          </p:cNvSpPr>
          <p:nvPr>
            <p:ph sz="half" idx="2"/>
          </p:nvPr>
        </p:nvSpPr>
        <p:spPr/>
        <p:txBody>
          <a:bodyPr/>
          <a:lstStyle/>
          <a:p>
            <a:r>
              <a:rPr lang="en-US" dirty="0" smtClean="0"/>
              <a:t>Process of questioning</a:t>
            </a:r>
          </a:p>
          <a:p>
            <a:pPr marL="0" indent="0">
              <a:buNone/>
            </a:pPr>
            <a:endParaRPr lang="en-US" dirty="0" smtClean="0"/>
          </a:p>
          <a:p>
            <a:r>
              <a:rPr lang="en-US" dirty="0" smtClean="0"/>
              <a:t>Open-ended</a:t>
            </a:r>
          </a:p>
          <a:p>
            <a:pPr marL="0" indent="0">
              <a:buNone/>
            </a:pPr>
            <a:endParaRPr lang="en-US" dirty="0" smtClean="0"/>
          </a:p>
          <a:p>
            <a:r>
              <a:rPr lang="en-US" dirty="0" smtClean="0"/>
              <a:t>Interesting, thought provoking</a:t>
            </a:r>
            <a:endParaRPr lang="en-US" dirty="0"/>
          </a:p>
        </p:txBody>
      </p:sp>
      <p:pic>
        <p:nvPicPr>
          <p:cNvPr id="5" name="Picture 4" descr="File:Emoticon Face Frown GE.pn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8212" y="110706"/>
            <a:ext cx="1338076" cy="1314222"/>
          </a:xfrm>
          <a:prstGeom prst="rect">
            <a:avLst/>
          </a:prstGeom>
        </p:spPr>
      </p:pic>
      <p:pic>
        <p:nvPicPr>
          <p:cNvPr id="7" name="Picture 6" descr="File:Face-smile.sv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6012" y="-82083"/>
            <a:ext cx="1755128" cy="1755128"/>
          </a:xfrm>
          <a:prstGeom prst="rect">
            <a:avLst/>
          </a:prstGeom>
        </p:spPr>
      </p:pic>
    </p:spTree>
    <p:extLst>
      <p:ext uri="{BB962C8B-B14F-4D97-AF65-F5344CB8AC3E}">
        <p14:creationId xmlns:p14="http://schemas.microsoft.com/office/powerpoint/2010/main" val="1760326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Techniques</a:t>
            </a:r>
            <a:endParaRPr lang="en-US" dirty="0"/>
          </a:p>
        </p:txBody>
      </p:sp>
      <p:sp>
        <p:nvSpPr>
          <p:cNvPr id="3" name="Content Placeholder 2"/>
          <p:cNvSpPr>
            <a:spLocks noGrp="1"/>
          </p:cNvSpPr>
          <p:nvPr>
            <p:ph idx="1"/>
          </p:nvPr>
        </p:nvSpPr>
        <p:spPr/>
        <p:txBody>
          <a:bodyPr/>
          <a:lstStyle/>
          <a:p>
            <a:r>
              <a:rPr lang="en-US" dirty="0" smtClean="0"/>
              <a:t>Introduce cold calling policy (pass, phone, etc.)</a:t>
            </a:r>
          </a:p>
          <a:p>
            <a:r>
              <a:rPr lang="en-US" dirty="0" smtClean="0"/>
              <a:t>Method (sticks, chart, name cards, etc.)</a:t>
            </a:r>
          </a:p>
          <a:p>
            <a:r>
              <a:rPr lang="en-US" dirty="0"/>
              <a:t>Begin with opinion / background </a:t>
            </a:r>
            <a:r>
              <a:rPr lang="en-US" dirty="0" smtClean="0"/>
              <a:t>info</a:t>
            </a:r>
          </a:p>
          <a:p>
            <a:r>
              <a:rPr lang="en-US" dirty="0" smtClean="0"/>
              <a:t>White Boards</a:t>
            </a:r>
            <a:endParaRPr lang="en-US" dirty="0"/>
          </a:p>
          <a:p>
            <a:r>
              <a:rPr lang="en-US" dirty="0" smtClean="0"/>
              <a:t>Turn &amp; Talk </a:t>
            </a:r>
          </a:p>
          <a:p>
            <a:r>
              <a:rPr lang="en-US" dirty="0" smtClean="0"/>
              <a:t>Quick Write</a:t>
            </a:r>
            <a:endParaRPr lang="en-US" dirty="0"/>
          </a:p>
        </p:txBody>
      </p:sp>
      <p:pic>
        <p:nvPicPr>
          <p:cNvPr id="4" name="Picture 3" descr="SPRINT – Flipped Toolk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8812" y="2590800"/>
            <a:ext cx="4467225" cy="3181350"/>
          </a:xfrm>
          <a:prstGeom prst="rect">
            <a:avLst/>
          </a:prstGeom>
        </p:spPr>
      </p:pic>
    </p:spTree>
    <p:extLst>
      <p:ext uri="{BB962C8B-B14F-4D97-AF65-F5344CB8AC3E}">
        <p14:creationId xmlns:p14="http://schemas.microsoft.com/office/powerpoint/2010/main" val="39221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a:t>
            </a:r>
            <a:r>
              <a:rPr lang="en-US" smtClean="0"/>
              <a:t>Next: </a:t>
            </a:r>
            <a:endParaRPr lang="en-US" dirty="0"/>
          </a:p>
        </p:txBody>
      </p:sp>
      <p:pic>
        <p:nvPicPr>
          <p:cNvPr id="4" name="Content Placeholder 3" descr="LA CLASE DE MIREN: mis experiencias en el aula: PLICKERS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78027" y="1701800"/>
            <a:ext cx="4635970" cy="4470400"/>
          </a:xfrm>
        </p:spPr>
      </p:pic>
    </p:spTree>
    <p:extLst>
      <p:ext uri="{BB962C8B-B14F-4D97-AF65-F5344CB8AC3E}">
        <p14:creationId xmlns:p14="http://schemas.microsoft.com/office/powerpoint/2010/main" val="202921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elcome back to school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Welcome back to school presentation.potx" id="{CE426E4B-AEF0-4DB0-AA06-9B9EF2E62E1A}" vid="{EB2D3276-CBF5-48AD-B47E-C2D79CA4C86F}"/>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Welcome back to school presentation</Template>
  <TotalTime>145</TotalTime>
  <Words>334</Words>
  <Application>Microsoft Office PowerPoint</Application>
  <PresentationFormat>Custom</PresentationFormat>
  <Paragraphs>66</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Century Gothic</vt:lpstr>
      <vt:lpstr>Welcome back to school presentation</vt:lpstr>
      <vt:lpstr>Come Plick With Us!</vt:lpstr>
      <vt:lpstr>Mission Statement/Goals</vt:lpstr>
      <vt:lpstr>Who’s Who</vt:lpstr>
      <vt:lpstr>Agenda/Topics to Be Covered</vt:lpstr>
      <vt:lpstr>PowerPoint Presentation</vt:lpstr>
      <vt:lpstr>Benefits:</vt:lpstr>
      <vt:lpstr>PowerPoint Presentation</vt:lpstr>
      <vt:lpstr>Techniques</vt:lpstr>
      <vt:lpstr>Coming Next: </vt:lpstr>
    </vt:vector>
  </TitlesOfParts>
  <Company>Indian River State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 Plick With Us!</dc:title>
  <dc:creator>Molly Bottorff</dc:creator>
  <cp:lastModifiedBy>Molly Bottorff</cp:lastModifiedBy>
  <cp:revision>11</cp:revision>
  <cp:lastPrinted>2019-04-10T12:24:14Z</cp:lastPrinted>
  <dcterms:created xsi:type="dcterms:W3CDTF">2019-04-09T14:31:58Z</dcterms:created>
  <dcterms:modified xsi:type="dcterms:W3CDTF">2019-04-11T21:23:41Z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