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6"/>
  </p:notesMasterIdLst>
  <p:sldIdLst>
    <p:sldId id="257" r:id="rId2"/>
    <p:sldId id="260" r:id="rId3"/>
    <p:sldId id="262" r:id="rId4"/>
    <p:sldId id="261" r:id="rId5"/>
  </p:sldIdLst>
  <p:sldSz cx="12192000" cy="6858000"/>
  <p:notesSz cx="7016750" cy="9302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581" autoAdjust="0"/>
  </p:normalViewPr>
  <p:slideViewPr>
    <p:cSldViewPr snapToGrid="0">
      <p:cViewPr varScale="1">
        <p:scale>
          <a:sx n="87" d="100"/>
          <a:sy n="87" d="100"/>
        </p:scale>
        <p:origin x="14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6753"/>
          </a:xfrm>
          <a:prstGeom prst="rect">
            <a:avLst/>
          </a:prstGeom>
        </p:spPr>
        <p:txBody>
          <a:bodyPr vert="horz" lIns="93251" tIns="46625" rIns="93251" bIns="46625" rtlCol="0"/>
          <a:lstStyle>
            <a:lvl1pPr algn="l">
              <a:defRPr sz="1200"/>
            </a:lvl1pPr>
          </a:lstStyle>
          <a:p>
            <a:endParaRPr lang="en-US"/>
          </a:p>
        </p:txBody>
      </p:sp>
      <p:sp>
        <p:nvSpPr>
          <p:cNvPr id="3" name="Date Placeholder 2"/>
          <p:cNvSpPr>
            <a:spLocks noGrp="1"/>
          </p:cNvSpPr>
          <p:nvPr>
            <p:ph type="dt" idx="1"/>
          </p:nvPr>
        </p:nvSpPr>
        <p:spPr>
          <a:xfrm>
            <a:off x="3974534" y="0"/>
            <a:ext cx="3040592" cy="466753"/>
          </a:xfrm>
          <a:prstGeom prst="rect">
            <a:avLst/>
          </a:prstGeom>
        </p:spPr>
        <p:txBody>
          <a:bodyPr vert="horz" lIns="93251" tIns="46625" rIns="93251" bIns="46625" rtlCol="0"/>
          <a:lstStyle>
            <a:lvl1pPr algn="r">
              <a:defRPr sz="1200"/>
            </a:lvl1pPr>
          </a:lstStyle>
          <a:p>
            <a:fld id="{D2ABC8A7-676F-4BBD-87FA-B680BA90DCC3}" type="datetimeFigureOut">
              <a:rPr lang="en-US" smtClean="0"/>
              <a:t>3/9/2018</a:t>
            </a:fld>
            <a:endParaRPr lang="en-US"/>
          </a:p>
        </p:txBody>
      </p:sp>
      <p:sp>
        <p:nvSpPr>
          <p:cNvPr id="4" name="Slide Image Placeholder 3"/>
          <p:cNvSpPr>
            <a:spLocks noGrp="1" noRot="1" noChangeAspect="1"/>
          </p:cNvSpPr>
          <p:nvPr>
            <p:ph type="sldImg" idx="2"/>
          </p:nvPr>
        </p:nvSpPr>
        <p:spPr>
          <a:xfrm>
            <a:off x="719138" y="1163638"/>
            <a:ext cx="5578475" cy="3138487"/>
          </a:xfrm>
          <a:prstGeom prst="rect">
            <a:avLst/>
          </a:prstGeom>
          <a:noFill/>
          <a:ln w="12700">
            <a:solidFill>
              <a:prstClr val="black"/>
            </a:solidFill>
          </a:ln>
        </p:spPr>
        <p:txBody>
          <a:bodyPr vert="horz" lIns="93251" tIns="46625" rIns="93251" bIns="46625" rtlCol="0" anchor="ctr"/>
          <a:lstStyle/>
          <a:p>
            <a:endParaRPr lang="en-US"/>
          </a:p>
        </p:txBody>
      </p:sp>
      <p:sp>
        <p:nvSpPr>
          <p:cNvPr id="5" name="Notes Placeholder 4"/>
          <p:cNvSpPr>
            <a:spLocks noGrp="1"/>
          </p:cNvSpPr>
          <p:nvPr>
            <p:ph type="body" sz="quarter" idx="3"/>
          </p:nvPr>
        </p:nvSpPr>
        <p:spPr>
          <a:xfrm>
            <a:off x="701675" y="4476948"/>
            <a:ext cx="5613400" cy="3662958"/>
          </a:xfrm>
          <a:prstGeom prst="rect">
            <a:avLst/>
          </a:prstGeom>
        </p:spPr>
        <p:txBody>
          <a:bodyPr vert="horz" lIns="93251" tIns="46625" rIns="93251" bIns="466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5998"/>
            <a:ext cx="3040592" cy="466752"/>
          </a:xfrm>
          <a:prstGeom prst="rect">
            <a:avLst/>
          </a:prstGeom>
        </p:spPr>
        <p:txBody>
          <a:bodyPr vert="horz" lIns="93251" tIns="46625" rIns="93251" bIns="46625" rtlCol="0" anchor="b"/>
          <a:lstStyle>
            <a:lvl1pPr algn="l">
              <a:defRPr sz="1200"/>
            </a:lvl1pPr>
          </a:lstStyle>
          <a:p>
            <a:endParaRPr lang="en-US"/>
          </a:p>
        </p:txBody>
      </p:sp>
      <p:sp>
        <p:nvSpPr>
          <p:cNvPr id="7" name="Slide Number Placeholder 6"/>
          <p:cNvSpPr>
            <a:spLocks noGrp="1"/>
          </p:cNvSpPr>
          <p:nvPr>
            <p:ph type="sldNum" sz="quarter" idx="5"/>
          </p:nvPr>
        </p:nvSpPr>
        <p:spPr>
          <a:xfrm>
            <a:off x="3974534" y="8835998"/>
            <a:ext cx="3040592" cy="466752"/>
          </a:xfrm>
          <a:prstGeom prst="rect">
            <a:avLst/>
          </a:prstGeom>
        </p:spPr>
        <p:txBody>
          <a:bodyPr vert="horz" lIns="93251" tIns="46625" rIns="93251" bIns="46625" rtlCol="0" anchor="b"/>
          <a:lstStyle>
            <a:lvl1pPr algn="r">
              <a:defRPr sz="1200"/>
            </a:lvl1pPr>
          </a:lstStyle>
          <a:p>
            <a:fld id="{578BE9A5-6811-4747-91C8-5FD4BB7CEE31}" type="slidenum">
              <a:rPr lang="en-US" smtClean="0"/>
              <a:t>‹#›</a:t>
            </a:fld>
            <a:endParaRPr lang="en-US"/>
          </a:p>
        </p:txBody>
      </p:sp>
    </p:spTree>
    <p:extLst>
      <p:ext uri="{BB962C8B-B14F-4D97-AF65-F5344CB8AC3E}">
        <p14:creationId xmlns:p14="http://schemas.microsoft.com/office/powerpoint/2010/main" val="136513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Indirect </a:t>
            </a:r>
          </a:p>
          <a:p>
            <a:pPr marL="174845" indent="-174845">
              <a:buFont typeface="Arial" panose="020B0604020202020204" pitchFamily="34" charset="0"/>
              <a:buChar char="•"/>
            </a:pPr>
            <a:r>
              <a:rPr lang="en-US" dirty="0" smtClean="0"/>
              <a:t>Individuals</a:t>
            </a:r>
            <a:r>
              <a:rPr lang="en-US" baseline="0" dirty="0" smtClean="0"/>
              <a:t> are </a:t>
            </a:r>
            <a:r>
              <a:rPr lang="en-US" dirty="0" smtClean="0"/>
              <a:t>exposed to a lot of new words</a:t>
            </a:r>
            <a:r>
              <a:rPr lang="en-US" baseline="0" dirty="0" smtClean="0"/>
              <a:t> (rich words) through conversation and reading.  </a:t>
            </a:r>
          </a:p>
          <a:p>
            <a:pPr marL="174845" indent="-174845">
              <a:buFont typeface="Arial" panose="020B0604020202020204" pitchFamily="34" charset="0"/>
              <a:buChar char="•"/>
            </a:pPr>
            <a:r>
              <a:rPr lang="en-US" baseline="0" dirty="0" smtClean="0"/>
              <a:t>With indirect instruction, there is generally sufficient supporting context to help the person understand the word meaning.  </a:t>
            </a:r>
          </a:p>
          <a:p>
            <a:pPr marL="174845" indent="-174845">
              <a:buFont typeface="Arial" panose="020B0604020202020204" pitchFamily="34" charset="0"/>
              <a:buChar char="•"/>
            </a:pPr>
            <a:r>
              <a:rPr lang="en-US" baseline="0" dirty="0" smtClean="0"/>
              <a:t>Indirect exposure helps to create an appreciation and pleasure in the use of vocabulary.  </a:t>
            </a:r>
          </a:p>
          <a:p>
            <a:endParaRPr lang="en-US" baseline="0" dirty="0" smtClean="0"/>
          </a:p>
          <a:p>
            <a:r>
              <a:rPr lang="en-US" baseline="0" dirty="0" smtClean="0"/>
              <a:t>Direct Instruction</a:t>
            </a:r>
          </a:p>
          <a:p>
            <a:pPr marL="174845" indent="-174845">
              <a:buFont typeface="Arial" panose="020B0604020202020204" pitchFamily="34" charset="0"/>
              <a:buChar char="•"/>
            </a:pPr>
            <a:r>
              <a:rPr lang="en-US" baseline="0" dirty="0" smtClean="0"/>
              <a:t>The instructor is targeting vocabulary and directly teaching it to develop an understanding of vocabulary in a particular context.  </a:t>
            </a:r>
          </a:p>
          <a:p>
            <a:pPr marL="174845" indent="-174845">
              <a:buFont typeface="Arial" panose="020B0604020202020204" pitchFamily="34" charset="0"/>
              <a:buChar char="•"/>
            </a:pPr>
            <a:r>
              <a:rPr lang="en-US" baseline="0" dirty="0" smtClean="0"/>
              <a:t>While we have noted pre-teaching or frontloading before being exposed to vocabulary, you can also provide direct instruction after individuals have been exposed.  </a:t>
            </a:r>
          </a:p>
          <a:p>
            <a:endParaRPr lang="en-US" dirty="0" smtClean="0"/>
          </a:p>
          <a:p>
            <a:r>
              <a:rPr lang="en-US" dirty="0" smtClean="0"/>
              <a:t>Our</a:t>
            </a:r>
            <a:r>
              <a:rPr lang="en-US" baseline="0" dirty="0" smtClean="0"/>
              <a:t> focus today will be on FRONTLOADING with a little bit of discussion on direct instruction after being exposed.  </a:t>
            </a:r>
            <a:endParaRPr lang="en-US" dirty="0"/>
          </a:p>
        </p:txBody>
      </p:sp>
      <p:sp>
        <p:nvSpPr>
          <p:cNvPr id="4" name="Slide Number Placeholder 3"/>
          <p:cNvSpPr>
            <a:spLocks noGrp="1"/>
          </p:cNvSpPr>
          <p:nvPr>
            <p:ph type="sldNum" sz="quarter" idx="10"/>
          </p:nvPr>
        </p:nvSpPr>
        <p:spPr/>
        <p:txBody>
          <a:bodyPr/>
          <a:lstStyle/>
          <a:p>
            <a:fld id="{F578C4BD-23CF-4A08-925E-E81A25BA12F1}" type="slidenum">
              <a:rPr lang="en-US" smtClean="0"/>
              <a:t>1</a:t>
            </a:fld>
            <a:endParaRPr lang="en-US"/>
          </a:p>
        </p:txBody>
      </p:sp>
    </p:spTree>
    <p:extLst>
      <p:ext uri="{BB962C8B-B14F-4D97-AF65-F5344CB8AC3E}">
        <p14:creationId xmlns:p14="http://schemas.microsoft.com/office/powerpoint/2010/main" val="24979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So…frontloading.  How do you as an instructor determine what needs to be frontloaded?  Look through your text and identify words that fall into</a:t>
            </a:r>
            <a:r>
              <a:rPr lang="en-US" baseline="0" dirty="0" smtClean="0"/>
              <a:t> any of the following categories:</a:t>
            </a:r>
          </a:p>
          <a:p>
            <a:pPr marL="174845" indent="-174845">
              <a:buFont typeface="Arial" panose="020B0604020202020204" pitchFamily="34" charset="0"/>
              <a:buChar char="•"/>
            </a:pPr>
            <a:r>
              <a:rPr lang="en-US" baseline="0" dirty="0" smtClean="0"/>
              <a:t>Regularly used words</a:t>
            </a:r>
          </a:p>
          <a:p>
            <a:pPr marL="174845" indent="-174845">
              <a:buFont typeface="Arial" panose="020B0604020202020204" pitchFamily="34" charset="0"/>
              <a:buChar char="•"/>
            </a:pPr>
            <a:r>
              <a:rPr lang="en-US" baseline="0" dirty="0" smtClean="0"/>
              <a:t>Words that need to be understood to understand context</a:t>
            </a:r>
          </a:p>
          <a:p>
            <a:pPr marL="174845" indent="-174845">
              <a:buFont typeface="Arial" panose="020B0604020202020204" pitchFamily="34" charset="0"/>
              <a:buChar char="•"/>
            </a:pPr>
            <a:r>
              <a:rPr lang="en-US" baseline="0" dirty="0" smtClean="0"/>
              <a:t>Words that might not be a part of the </a:t>
            </a:r>
            <a:r>
              <a:rPr lang="en-US" baseline="0" dirty="0" err="1" smtClean="0"/>
              <a:t>ss</a:t>
            </a:r>
            <a:r>
              <a:rPr lang="en-US" baseline="0" dirty="0" smtClean="0"/>
              <a:t> prior knowledge </a:t>
            </a:r>
          </a:p>
          <a:p>
            <a:pPr marL="641097" lvl="1" indent="-174845">
              <a:buFont typeface="Arial" panose="020B0604020202020204" pitchFamily="34" charset="0"/>
              <a:buChar char="•"/>
            </a:pPr>
            <a:r>
              <a:rPr lang="en-US" b="1" baseline="0" dirty="0" smtClean="0"/>
              <a:t>Example:  utility and migration</a:t>
            </a:r>
          </a:p>
          <a:p>
            <a:pPr marL="174845" indent="-174845">
              <a:buFont typeface="Arial" panose="020B0604020202020204" pitchFamily="34" charset="0"/>
              <a:buChar char="•"/>
            </a:pPr>
            <a:r>
              <a:rPr lang="en-US" baseline="0" dirty="0" smtClean="0"/>
              <a:t>Words that likely don’t have sufficient information or context clues for the student to learn independently</a:t>
            </a:r>
          </a:p>
          <a:p>
            <a:pPr marL="174845" indent="-174845">
              <a:buFont typeface="Arial" panose="020B0604020202020204" pitchFamily="34" charset="0"/>
              <a:buChar char="•"/>
            </a:pPr>
            <a:r>
              <a:rPr lang="en-US" baseline="0" dirty="0" smtClean="0"/>
              <a:t>Words that you think might be challenging for your students.  - I want to come back to this comment in a minute.  </a:t>
            </a:r>
          </a:p>
          <a:p>
            <a:endParaRPr lang="en-US" baseline="0" dirty="0" smtClean="0"/>
          </a:p>
          <a:p>
            <a:r>
              <a:rPr lang="en-US" baseline="0" dirty="0" smtClean="0"/>
              <a:t>Now, I am a HUGE fan of working smarter not harder, so I have always found ways for students to engage in the work and create material for me.  It gets them engaged, and they do a better job of identifying words. I then add to the material as needed each semester.  With this approach, you would have the student scan the text before reading (assign it as homework) and have them bring it to class.  Once you identify the lists from your students, you then know what will need to be directly instructed.  I would encourage you to just to one chapter at a time. </a:t>
            </a:r>
          </a:p>
          <a:p>
            <a:endParaRPr lang="en-US" baseline="0" dirty="0" smtClean="0"/>
          </a:p>
          <a:p>
            <a:r>
              <a:rPr lang="en-US" baseline="0" dirty="0" smtClean="0"/>
              <a:t>Note:  If you feel there is enough context for students to get the meaning when they actually sit down and do the work, then you can remove it from the list, but if you think that it will be problematic, add it to the list.  This brings me back to words that you view and think are challenging.  When you have your students identify words, you will likely be shocked by the words identified.  </a:t>
            </a:r>
          </a:p>
          <a:p>
            <a:pPr marL="174845" indent="-174845">
              <a:buFont typeface="Arial" panose="020B0604020202020204" pitchFamily="34" charset="0"/>
              <a:buChar char="•"/>
            </a:pPr>
            <a:r>
              <a:rPr lang="en-US" baseline="0" dirty="0" smtClean="0"/>
              <a:t>We are all familiar with the phrase, we don’t know what we don’t know and the same is true for our students.  We assume that hey know something and often times they do not.  </a:t>
            </a:r>
          </a:p>
          <a:p>
            <a:pPr marL="641097" lvl="1" indent="-174845">
              <a:buFont typeface="Arial" panose="020B0604020202020204" pitchFamily="34" charset="0"/>
              <a:buChar char="•"/>
            </a:pPr>
            <a:r>
              <a:rPr lang="en-US" b="1" baseline="0" dirty="0" smtClean="0"/>
              <a:t>Example:  while </a:t>
            </a:r>
          </a:p>
          <a:p>
            <a:endParaRPr lang="en-US" baseline="0" dirty="0" smtClean="0"/>
          </a:p>
          <a:p>
            <a:r>
              <a:rPr lang="en-US" dirty="0" smtClean="0"/>
              <a:t>This leads</a:t>
            </a:r>
            <a:r>
              <a:rPr lang="en-US" baseline="0" dirty="0" smtClean="0"/>
              <a:t> me to ask you all a question.  If I asked you to put on the sticky note …</a:t>
            </a:r>
          </a:p>
          <a:p>
            <a:pPr marL="174845" indent="-174845">
              <a:buFont typeface="Arial" panose="020B0604020202020204" pitchFamily="34" charset="0"/>
              <a:buChar char="•"/>
            </a:pPr>
            <a:r>
              <a:rPr lang="en-US" baseline="0" dirty="0" smtClean="0"/>
              <a:t>What a homonym is. Could you? </a:t>
            </a:r>
          </a:p>
          <a:p>
            <a:pPr marL="174845" indent="-174845">
              <a:buFont typeface="Arial" panose="020B0604020202020204" pitchFamily="34" charset="0"/>
              <a:buChar char="•"/>
            </a:pPr>
            <a:r>
              <a:rPr lang="en-US" baseline="0" dirty="0" smtClean="0"/>
              <a:t>Homophones?</a:t>
            </a:r>
          </a:p>
          <a:p>
            <a:pPr marL="174845" indent="-174845">
              <a:buFont typeface="Arial" panose="020B0604020202020204" pitchFamily="34" charset="0"/>
              <a:buChar char="•"/>
            </a:pPr>
            <a:r>
              <a:rPr lang="en-US" baseline="0" dirty="0" smtClean="0"/>
              <a:t>Homographs?</a:t>
            </a:r>
          </a:p>
          <a:p>
            <a:pPr marL="174845" indent="-174845">
              <a:buFont typeface="Arial" panose="020B0604020202020204" pitchFamily="34" charset="0"/>
              <a:buChar char="•"/>
            </a:pPr>
            <a:r>
              <a:rPr lang="en-US" baseline="0" dirty="0" smtClean="0"/>
              <a:t>Heteronyms? </a:t>
            </a:r>
          </a:p>
          <a:p>
            <a:r>
              <a:rPr lang="en-US" baseline="0" dirty="0" smtClean="0"/>
              <a:t>Have you heard of all of these terms?  I suspect some of them you recall hearing, but I question if you have heard all of them.  Most people are thrown with one of these terms.  </a:t>
            </a:r>
            <a:endParaRPr lang="en-US" dirty="0" smtClean="0"/>
          </a:p>
          <a:p>
            <a:pPr marL="174845" indent="-17484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578C4BD-23CF-4A08-925E-E81A25BA12F1}" type="slidenum">
              <a:rPr lang="en-US" smtClean="0"/>
              <a:t>2</a:t>
            </a:fld>
            <a:endParaRPr lang="en-US"/>
          </a:p>
        </p:txBody>
      </p:sp>
    </p:spTree>
    <p:extLst>
      <p:ext uri="{BB962C8B-B14F-4D97-AF65-F5344CB8AC3E}">
        <p14:creationId xmlns:p14="http://schemas.microsoft.com/office/powerpoint/2010/main" val="293253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just what are the meanings of these</a:t>
            </a:r>
            <a:r>
              <a:rPr lang="en-US" baseline="0" dirty="0" smtClean="0"/>
              <a:t> terms and how can they create confusion? </a:t>
            </a:r>
          </a:p>
          <a:p>
            <a:endParaRPr lang="en-US" baseline="0" dirty="0" smtClean="0"/>
          </a:p>
          <a:p>
            <a:r>
              <a:rPr lang="en-US" b="1" baseline="0" dirty="0" smtClean="0"/>
              <a:t>Heteronym Example:  </a:t>
            </a:r>
            <a:r>
              <a:rPr lang="en-US" baseline="0" dirty="0" smtClean="0"/>
              <a:t>content</a:t>
            </a:r>
            <a:endParaRPr lang="en-US" baseline="0" dirty="0"/>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fld id="{F578C4BD-23CF-4A08-925E-E81A25BA12F1}" type="slidenum">
              <a:rPr lang="en-US" smtClean="0"/>
              <a:t>3</a:t>
            </a:fld>
            <a:endParaRPr lang="en-US"/>
          </a:p>
        </p:txBody>
      </p:sp>
    </p:spTree>
    <p:extLst>
      <p:ext uri="{BB962C8B-B14F-4D97-AF65-F5344CB8AC3E}">
        <p14:creationId xmlns:p14="http://schemas.microsoft.com/office/powerpoint/2010/main" val="3975713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1" dirty="0" smtClean="0"/>
              <a:t>Vocabulary Knowledge</a:t>
            </a:r>
            <a:r>
              <a:rPr lang="en-US" b="1" baseline="0" dirty="0" smtClean="0"/>
              <a:t> R</a:t>
            </a:r>
            <a:r>
              <a:rPr lang="en-US" b="0" baseline="0" dirty="0" smtClean="0"/>
              <a:t>a</a:t>
            </a:r>
            <a:r>
              <a:rPr lang="en-US" baseline="0" dirty="0" smtClean="0"/>
              <a:t>ting scale checks understanding for the degree of knowledge.  (INDEPENDENT or SMALL GROUPS)</a:t>
            </a:r>
          </a:p>
          <a:p>
            <a:pPr marL="174845" indent="-174845">
              <a:buFont typeface="Arial" panose="020B0604020202020204" pitchFamily="34" charset="0"/>
              <a:buChar char="•"/>
            </a:pPr>
            <a:r>
              <a:rPr lang="en-US" baseline="0" dirty="0" smtClean="0"/>
              <a:t>There are 4 types of vocabulary knowledge and this chart allows you to determine how well a word is known.  </a:t>
            </a:r>
          </a:p>
          <a:p>
            <a:pPr marL="641097" lvl="1" indent="-174845">
              <a:buFont typeface="Arial" panose="020B0604020202020204" pitchFamily="34" charset="0"/>
              <a:buChar char="•"/>
            </a:pPr>
            <a:r>
              <a:rPr lang="en-US" b="1" baseline="0" dirty="0" smtClean="0"/>
              <a:t>Example: </a:t>
            </a:r>
            <a:r>
              <a:rPr lang="en-US" baseline="0" dirty="0" smtClean="0"/>
              <a:t>chaos</a:t>
            </a:r>
          </a:p>
          <a:p>
            <a:pPr marL="174845" indent="-174845">
              <a:buFont typeface="Arial" panose="020B0604020202020204" pitchFamily="34" charset="0"/>
              <a:buChar char="•"/>
            </a:pPr>
            <a:r>
              <a:rPr lang="en-US" baseline="0" dirty="0" smtClean="0"/>
              <a:t>Once you get the feedback from students – they have created your list, and you just need to imbed 3-5 words into your lesson during that chapter.  </a:t>
            </a:r>
          </a:p>
          <a:p>
            <a:pPr marL="174845" indent="-174845">
              <a:buFont typeface="Arial" panose="020B0604020202020204" pitchFamily="34" charset="0"/>
              <a:buChar char="•"/>
            </a:pPr>
            <a:r>
              <a:rPr lang="en-US" baseline="0" dirty="0" smtClean="0"/>
              <a:t>Some of them you will be able to address with indirect instruction.  </a:t>
            </a:r>
          </a:p>
          <a:p>
            <a:r>
              <a:rPr lang="en-US" b="1" baseline="0" dirty="0" smtClean="0"/>
              <a:t>Jigsaw Readings </a:t>
            </a:r>
            <a:r>
              <a:rPr lang="en-US" baseline="0" dirty="0" smtClean="0"/>
              <a:t>– this is generally used for reading sections, chapters, or maybe an article, but you can use it for word problems.  (INDEPENDENT or SMALL GROUPS)</a:t>
            </a:r>
          </a:p>
          <a:p>
            <a:r>
              <a:rPr lang="en-US" b="1" baseline="0" dirty="0" smtClean="0"/>
              <a:t>Sticky Notes </a:t>
            </a:r>
            <a:r>
              <a:rPr lang="en-US" baseline="0" dirty="0" smtClean="0"/>
              <a:t>– this is one of my favorites. (INDEPENDENT)</a:t>
            </a:r>
          </a:p>
          <a:p>
            <a:pPr marL="174845" indent="-174845">
              <a:buFont typeface="Arial" panose="020B0604020202020204" pitchFamily="34" charset="0"/>
              <a:buChar char="•"/>
            </a:pPr>
            <a:r>
              <a:rPr lang="en-US" baseline="0" dirty="0" smtClean="0"/>
              <a:t>Find an area in your classroom for </a:t>
            </a:r>
            <a:r>
              <a:rPr lang="en-US" baseline="0" dirty="0" err="1" smtClean="0"/>
              <a:t>ss</a:t>
            </a:r>
            <a:r>
              <a:rPr lang="en-US" baseline="0" dirty="0" smtClean="0"/>
              <a:t> to place a sticky for unknown words.  </a:t>
            </a:r>
          </a:p>
          <a:p>
            <a:pPr marL="174845" indent="-174845">
              <a:buFont typeface="Arial" panose="020B0604020202020204" pitchFamily="34" charset="0"/>
              <a:buChar char="•"/>
            </a:pPr>
            <a:r>
              <a:rPr lang="en-US" baseline="0" dirty="0" smtClean="0"/>
              <a:t>The word can be listed in one of two columns – from course work or teacher or classmate used verbally.</a:t>
            </a:r>
          </a:p>
          <a:p>
            <a:pPr marL="174845" indent="-174845">
              <a:buFont typeface="Arial" panose="020B0604020202020204" pitchFamily="34" charset="0"/>
              <a:buChar char="•"/>
            </a:pPr>
            <a:r>
              <a:rPr lang="en-US" baseline="0" dirty="0" smtClean="0"/>
              <a:t>Students can pull off a sticky from the chart and write a response.</a:t>
            </a:r>
          </a:p>
          <a:p>
            <a:pPr marL="641097" lvl="1" indent="-174845" defTabSz="932505">
              <a:buFont typeface="Arial" panose="020B0604020202020204" pitchFamily="34" charset="0"/>
              <a:buChar char="•"/>
            </a:pPr>
            <a:r>
              <a:rPr lang="en-US" baseline="0" dirty="0" smtClean="0"/>
              <a:t>Have </a:t>
            </a:r>
            <a:r>
              <a:rPr lang="en-US" baseline="0" dirty="0" err="1" smtClean="0"/>
              <a:t>ss</a:t>
            </a:r>
            <a:r>
              <a:rPr lang="en-US" baseline="0" dirty="0" smtClean="0"/>
              <a:t> check with you before they put it back on the word list under “Now KNOWN” or “Got It”</a:t>
            </a:r>
          </a:p>
          <a:p>
            <a:pPr marL="641097" lvl="1" indent="-174845" defTabSz="932505">
              <a:buFont typeface="Arial" panose="020B0604020202020204" pitchFamily="34" charset="0"/>
              <a:buChar char="•"/>
            </a:pPr>
            <a:r>
              <a:rPr lang="en-US" baseline="0" dirty="0" smtClean="0"/>
              <a:t>Students can verbally share - just make sure the explanation is accurate.  </a:t>
            </a:r>
          </a:p>
          <a:p>
            <a:pPr marL="1107350" lvl="2" indent="-174845">
              <a:buFont typeface="Arial" panose="020B0604020202020204" pitchFamily="34" charset="0"/>
              <a:buChar char="•"/>
            </a:pPr>
            <a:r>
              <a:rPr lang="en-US" baseline="0" dirty="0" smtClean="0"/>
              <a:t>To coerce them to do it, give them an extra point or something. </a:t>
            </a:r>
          </a:p>
        </p:txBody>
      </p:sp>
      <p:sp>
        <p:nvSpPr>
          <p:cNvPr id="4" name="Slide Number Placeholder 3"/>
          <p:cNvSpPr>
            <a:spLocks noGrp="1"/>
          </p:cNvSpPr>
          <p:nvPr>
            <p:ph type="sldNum" sz="quarter" idx="10"/>
          </p:nvPr>
        </p:nvSpPr>
        <p:spPr/>
        <p:txBody>
          <a:bodyPr/>
          <a:lstStyle/>
          <a:p>
            <a:fld id="{F578C4BD-23CF-4A08-925E-E81A25BA12F1}" type="slidenum">
              <a:rPr lang="en-US" smtClean="0"/>
              <a:t>4</a:t>
            </a:fld>
            <a:endParaRPr lang="en-US"/>
          </a:p>
        </p:txBody>
      </p:sp>
    </p:spTree>
    <p:extLst>
      <p:ext uri="{BB962C8B-B14F-4D97-AF65-F5344CB8AC3E}">
        <p14:creationId xmlns:p14="http://schemas.microsoft.com/office/powerpoint/2010/main" val="102226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D42F9E-C548-41CF-9677-19C71BAD3F27}"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1C4ED-98B0-4893-BC32-80DE290AEF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44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42F9E-C548-41CF-9677-19C71BAD3F27}"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143114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42F9E-C548-41CF-9677-19C71BAD3F27}"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3804429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Picture">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387048" y="3048002"/>
            <a:ext cx="3788224" cy="2590799"/>
          </a:xfrm>
        </p:spPr>
        <p:txBody>
          <a:bodyPr lIns="274320" tIns="0" rIns="182880">
            <a:normAutofit/>
          </a:bodyPr>
          <a:lstStyle>
            <a:lvl1pPr>
              <a:lnSpc>
                <a:spcPts val="2667"/>
              </a:lnSpc>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p:txBody>
      </p:sp>
      <p:sp>
        <p:nvSpPr>
          <p:cNvPr id="10" name="Content Placeholder 3"/>
          <p:cNvSpPr>
            <a:spLocks noGrp="1"/>
          </p:cNvSpPr>
          <p:nvPr>
            <p:ph sz="half" idx="2"/>
          </p:nvPr>
        </p:nvSpPr>
        <p:spPr>
          <a:xfrm>
            <a:off x="4182535" y="3048002"/>
            <a:ext cx="3788224" cy="2590799"/>
          </a:xfrm>
        </p:spPr>
        <p:txBody>
          <a:bodyPr lIns="274320" tIns="0" rIns="182880">
            <a:normAutofit/>
          </a:bodyPr>
          <a:lstStyle>
            <a:lvl1pPr>
              <a:lnSpc>
                <a:spcPts val="2667"/>
              </a:lnSpc>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p:txBody>
      </p:sp>
      <p:sp>
        <p:nvSpPr>
          <p:cNvPr id="11" name="Content Placeholder 3"/>
          <p:cNvSpPr>
            <a:spLocks noGrp="1"/>
          </p:cNvSpPr>
          <p:nvPr>
            <p:ph sz="half" idx="14"/>
          </p:nvPr>
        </p:nvSpPr>
        <p:spPr>
          <a:xfrm>
            <a:off x="7978021" y="3048002"/>
            <a:ext cx="3788224" cy="2590799"/>
          </a:xfrm>
        </p:spPr>
        <p:txBody>
          <a:bodyPr lIns="274320" tIns="0" rIns="182880">
            <a:normAutofit/>
          </a:bodyPr>
          <a:lstStyle>
            <a:lvl1pPr>
              <a:lnSpc>
                <a:spcPts val="2667"/>
              </a:lnSpc>
              <a:defRPr sz="24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p:txBody>
      </p:sp>
      <p:sp>
        <p:nvSpPr>
          <p:cNvPr id="15" name="Content Placeholder 2"/>
          <p:cNvSpPr>
            <a:spLocks noGrp="1"/>
          </p:cNvSpPr>
          <p:nvPr>
            <p:ph sz="half" idx="15"/>
          </p:nvPr>
        </p:nvSpPr>
        <p:spPr>
          <a:xfrm>
            <a:off x="396726" y="1143000"/>
            <a:ext cx="3730172" cy="19050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p:txBody>
      </p:sp>
      <p:sp>
        <p:nvSpPr>
          <p:cNvPr id="16" name="Content Placeholder 3"/>
          <p:cNvSpPr>
            <a:spLocks noGrp="1"/>
          </p:cNvSpPr>
          <p:nvPr>
            <p:ph sz="half" idx="16"/>
          </p:nvPr>
        </p:nvSpPr>
        <p:spPr>
          <a:xfrm>
            <a:off x="4211562" y="1143000"/>
            <a:ext cx="3730177" cy="19050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p:txBody>
      </p:sp>
      <p:sp>
        <p:nvSpPr>
          <p:cNvPr id="17" name="Content Placeholder 3"/>
          <p:cNvSpPr>
            <a:spLocks noGrp="1"/>
          </p:cNvSpPr>
          <p:nvPr>
            <p:ph sz="half" idx="17"/>
          </p:nvPr>
        </p:nvSpPr>
        <p:spPr>
          <a:xfrm>
            <a:off x="8026402" y="1143000"/>
            <a:ext cx="3730177" cy="19050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329285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42F9E-C548-41CF-9677-19C71BAD3F27}"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375595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D42F9E-C548-41CF-9677-19C71BAD3F27}"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1C4ED-98B0-4893-BC32-80DE290AEF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69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D42F9E-C548-41CF-9677-19C71BAD3F27}"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94742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D42F9E-C548-41CF-9677-19C71BAD3F27}" type="datetimeFigureOut">
              <a:rPr lang="en-US" smtClean="0"/>
              <a:t>3/9/2018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91595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D42F9E-C548-41CF-9677-19C71BAD3F27}" type="datetimeFigureOut">
              <a:rPr lang="en-US" smtClean="0"/>
              <a:t>3/9/2018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17047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D42F9E-C548-41CF-9677-19C71BAD3F27}" type="datetimeFigureOut">
              <a:rPr lang="en-US" smtClean="0"/>
              <a:t>3/9/2018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305362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D42F9E-C548-41CF-9677-19C71BAD3F27}" type="datetimeFigureOut">
              <a:rPr lang="en-US" smtClean="0"/>
              <a:t>3/9/2018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651C4ED-98B0-4893-BC32-80DE290AEFD3}" type="slidenum">
              <a:rPr lang="en-US" smtClean="0"/>
              <a:t>‹#›</a:t>
            </a:fld>
            <a:endParaRPr lang="en-US"/>
          </a:p>
        </p:txBody>
      </p:sp>
    </p:spTree>
    <p:extLst>
      <p:ext uri="{BB962C8B-B14F-4D97-AF65-F5344CB8AC3E}">
        <p14:creationId xmlns:p14="http://schemas.microsoft.com/office/powerpoint/2010/main" val="272016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D42F9E-C548-41CF-9677-19C71BAD3F27}"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1C4ED-98B0-4893-BC32-80DE290AEFD3}" type="slidenum">
              <a:rPr lang="en-US" smtClean="0"/>
              <a:t>‹#›</a:t>
            </a:fld>
            <a:endParaRPr lang="en-US"/>
          </a:p>
        </p:txBody>
      </p:sp>
    </p:spTree>
    <p:extLst>
      <p:ext uri="{BB962C8B-B14F-4D97-AF65-F5344CB8AC3E}">
        <p14:creationId xmlns:p14="http://schemas.microsoft.com/office/powerpoint/2010/main" val="213295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7D42F9E-C548-41CF-9677-19C71BAD3F27}" type="datetimeFigureOut">
              <a:rPr lang="en-US" smtClean="0"/>
              <a:t>3/9/2018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651C4ED-98B0-4893-BC32-80DE290AEF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58971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Effective Vocabulary Instruction</a:t>
            </a:r>
            <a:endParaRPr lang="en-US" dirty="0"/>
          </a:p>
        </p:txBody>
      </p:sp>
      <p:sp>
        <p:nvSpPr>
          <p:cNvPr id="5" name="Content Placeholder 4"/>
          <p:cNvSpPr>
            <a:spLocks noGrp="1"/>
          </p:cNvSpPr>
          <p:nvPr>
            <p:ph sz="half" idx="2"/>
          </p:nvPr>
        </p:nvSpPr>
        <p:spPr>
          <a:xfrm>
            <a:off x="6409113" y="4901585"/>
            <a:ext cx="4937760" cy="842510"/>
          </a:xfrm>
        </p:spPr>
        <p:txBody>
          <a:bodyPr>
            <a:normAutofit/>
          </a:bodyPr>
          <a:lstStyle/>
          <a:p>
            <a:endParaRPr lang="en-US" dirty="0"/>
          </a:p>
          <a:p>
            <a:endParaRPr lang="en-US" dirty="0"/>
          </a:p>
        </p:txBody>
      </p:sp>
      <p:sp>
        <p:nvSpPr>
          <p:cNvPr id="7" name="Text Placeholder 6"/>
          <p:cNvSpPr>
            <a:spLocks noGrp="1"/>
          </p:cNvSpPr>
          <p:nvPr>
            <p:ph type="body" sz="quarter" idx="3"/>
          </p:nvPr>
        </p:nvSpPr>
        <p:spPr>
          <a:xfrm>
            <a:off x="1280159" y="1957355"/>
            <a:ext cx="9875521" cy="3728550"/>
          </a:xfrm>
        </p:spPr>
        <p:txBody>
          <a:bodyPr>
            <a:normAutofit/>
          </a:bodyPr>
          <a:lstStyle/>
          <a:p>
            <a:r>
              <a:rPr lang="en-US" u="sng" dirty="0" smtClean="0"/>
              <a:t>Indirect </a:t>
            </a:r>
            <a:r>
              <a:rPr lang="en-US" u="sng" dirty="0" smtClean="0"/>
              <a:t>Instruction</a:t>
            </a:r>
          </a:p>
          <a:p>
            <a:pPr marL="457189" indent="-457189">
              <a:buFont typeface="Arial" panose="020B0604020202020204" pitchFamily="34" charset="0"/>
              <a:buChar char="•"/>
            </a:pPr>
            <a:r>
              <a:rPr lang="en-US" dirty="0"/>
              <a:t>Exposing students to a</a:t>
            </a:r>
            <a:r>
              <a:rPr lang="en-US" dirty="0">
                <a:solidFill>
                  <a:srgbClr val="FF0000"/>
                </a:solidFill>
              </a:rPr>
              <a:t> </a:t>
            </a:r>
            <a:r>
              <a:rPr lang="en-US" dirty="0"/>
              <a:t>lot of new words and having them read a </a:t>
            </a:r>
            <a:r>
              <a:rPr lang="en-US" dirty="0" smtClean="0"/>
              <a:t>lot.</a:t>
            </a:r>
          </a:p>
          <a:p>
            <a:pPr marL="457189" indent="-457189">
              <a:buFont typeface="Arial" panose="020B0604020202020204" pitchFamily="34" charset="0"/>
              <a:buChar char="•"/>
            </a:pPr>
            <a:r>
              <a:rPr lang="en-US" dirty="0" smtClean="0"/>
              <a:t>Helping </a:t>
            </a:r>
            <a:r>
              <a:rPr lang="en-US" dirty="0"/>
              <a:t>students develop an </a:t>
            </a:r>
            <a:r>
              <a:rPr lang="en-US" b="1" dirty="0"/>
              <a:t>appreciation</a:t>
            </a:r>
            <a:r>
              <a:rPr lang="en-US" dirty="0"/>
              <a:t> for words and experience </a:t>
            </a:r>
            <a:r>
              <a:rPr lang="en-US" b="1" dirty="0"/>
              <a:t>enjoyment</a:t>
            </a:r>
            <a:r>
              <a:rPr lang="en-US" dirty="0"/>
              <a:t> and </a:t>
            </a:r>
            <a:r>
              <a:rPr lang="en-US" b="1" dirty="0"/>
              <a:t>satisfaction</a:t>
            </a:r>
            <a:r>
              <a:rPr lang="en-US" dirty="0"/>
              <a:t> in their </a:t>
            </a:r>
            <a:r>
              <a:rPr lang="en-US" dirty="0" smtClean="0"/>
              <a:t>use of vocabulary.</a:t>
            </a:r>
            <a:endParaRPr lang="en-US" dirty="0"/>
          </a:p>
          <a:p>
            <a:endParaRPr lang="en-US" u="sng" dirty="0"/>
          </a:p>
          <a:p>
            <a:r>
              <a:rPr lang="en-US" u="sng" dirty="0"/>
              <a:t>Direct Instruction</a:t>
            </a:r>
          </a:p>
          <a:p>
            <a:pPr marL="342900" indent="-342900">
              <a:buFont typeface="Arial" panose="020B0604020202020204" pitchFamily="34" charset="0"/>
              <a:buChar char="•"/>
            </a:pPr>
            <a:r>
              <a:rPr lang="en-US" dirty="0"/>
              <a:t>Pre-teach or </a:t>
            </a:r>
            <a:r>
              <a:rPr lang="en-US" b="1" u="sng" dirty="0"/>
              <a:t>frontload</a:t>
            </a:r>
            <a:r>
              <a:rPr lang="en-US" dirty="0"/>
              <a:t> difficult vocabulary prior to reading</a:t>
            </a:r>
          </a:p>
          <a:p>
            <a:endParaRPr lang="en-US" u="sng" dirty="0"/>
          </a:p>
        </p:txBody>
      </p:sp>
    </p:spTree>
    <p:extLst>
      <p:ext uri="{BB962C8B-B14F-4D97-AF65-F5344CB8AC3E}">
        <p14:creationId xmlns:p14="http://schemas.microsoft.com/office/powerpoint/2010/main" val="1009372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63782" y="286603"/>
            <a:ext cx="10465722" cy="1450757"/>
          </a:xfrm>
        </p:spPr>
        <p:txBody>
          <a:bodyPr>
            <a:normAutofit/>
          </a:bodyPr>
          <a:lstStyle/>
          <a:p>
            <a:r>
              <a:rPr lang="en-US" dirty="0" smtClean="0"/>
              <a:t>Frontloading Vocabulary: How to choose?</a:t>
            </a:r>
            <a:endParaRPr lang="en-US" dirty="0"/>
          </a:p>
        </p:txBody>
      </p:sp>
      <p:sp>
        <p:nvSpPr>
          <p:cNvPr id="9" name="Content Placeholder 8"/>
          <p:cNvSpPr>
            <a:spLocks noGrp="1"/>
          </p:cNvSpPr>
          <p:nvPr>
            <p:ph idx="1"/>
          </p:nvPr>
        </p:nvSpPr>
        <p:spPr>
          <a:xfrm>
            <a:off x="1097280" y="1845733"/>
            <a:ext cx="10058400" cy="4292019"/>
          </a:xfrm>
        </p:spPr>
        <p:txBody>
          <a:bodyPr>
            <a:normAutofit/>
          </a:bodyPr>
          <a:lstStyle/>
          <a:p>
            <a:r>
              <a:rPr lang="en-US" sz="2400" dirty="0" smtClean="0"/>
              <a:t>Preview text and identify words that are…</a:t>
            </a:r>
          </a:p>
          <a:p>
            <a:pPr lvl="1"/>
            <a:r>
              <a:rPr lang="en-US" sz="2000" dirty="0" smtClean="0"/>
              <a:t>frequently encountered in text,</a:t>
            </a:r>
          </a:p>
          <a:p>
            <a:pPr lvl="1"/>
            <a:r>
              <a:rPr lang="en-US" sz="2000" dirty="0" smtClean="0"/>
              <a:t>important to understand main idea or concept,</a:t>
            </a:r>
          </a:p>
          <a:p>
            <a:pPr lvl="1"/>
            <a:r>
              <a:rPr lang="en-US" sz="2000" dirty="0" smtClean="0"/>
              <a:t>not a part of your students’ prior knowledge,</a:t>
            </a:r>
          </a:p>
          <a:p>
            <a:pPr lvl="1"/>
            <a:r>
              <a:rPr lang="en-US" sz="2000" dirty="0"/>
              <a:t>n</a:t>
            </a:r>
            <a:r>
              <a:rPr lang="en-US" sz="2000" dirty="0" smtClean="0"/>
              <a:t>ot likely to be learned independently through the use of context,</a:t>
            </a:r>
          </a:p>
          <a:p>
            <a:pPr lvl="1"/>
            <a:r>
              <a:rPr lang="en-US" sz="2000" dirty="0" smtClean="0"/>
              <a:t>challenging for your students.</a:t>
            </a:r>
          </a:p>
          <a:p>
            <a:r>
              <a:rPr lang="en-US" sz="2400" dirty="0" smtClean="0"/>
              <a:t>Have your students do the work and identify words they do not know.  Work from this list and add to it as necessary.  </a:t>
            </a:r>
          </a:p>
          <a:p>
            <a:r>
              <a:rPr lang="en-US" sz="2400" dirty="0" smtClean="0"/>
              <a:t>If a word is adequately defined in text there is no need to directly teach; however, if it is found to be difficult for students to understand – expand on it after reading during a discussion.</a:t>
            </a:r>
            <a:endParaRPr lang="en-US" sz="2400" dirty="0"/>
          </a:p>
          <a:p>
            <a:endParaRPr lang="en-US" dirty="0"/>
          </a:p>
        </p:txBody>
      </p:sp>
    </p:spTree>
    <p:extLst>
      <p:ext uri="{BB962C8B-B14F-4D97-AF65-F5344CB8AC3E}">
        <p14:creationId xmlns:p14="http://schemas.microsoft.com/office/powerpoint/2010/main" val="2664110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29" y="286603"/>
            <a:ext cx="11015729" cy="1450757"/>
          </a:xfrm>
        </p:spPr>
        <p:txBody>
          <a:bodyPr>
            <a:normAutofit/>
          </a:bodyPr>
          <a:lstStyle/>
          <a:p>
            <a:pPr algn="ctr"/>
            <a:r>
              <a:rPr lang="en-US" dirty="0" smtClean="0"/>
              <a:t>Confusing Vocabulary:  What do you know? </a:t>
            </a:r>
            <a:endParaRPr lang="en-US" dirty="0"/>
          </a:p>
        </p:txBody>
      </p:sp>
      <p:sp>
        <p:nvSpPr>
          <p:cNvPr id="6" name="Text Placeholder 5"/>
          <p:cNvSpPr>
            <a:spLocks noGrp="1"/>
          </p:cNvSpPr>
          <p:nvPr>
            <p:ph type="body" idx="1"/>
          </p:nvPr>
        </p:nvSpPr>
        <p:spPr>
          <a:xfrm>
            <a:off x="780029" y="1737360"/>
            <a:ext cx="10842529" cy="5178830"/>
          </a:xfrm>
        </p:spPr>
        <p:txBody>
          <a:bodyPr>
            <a:normAutofit/>
          </a:bodyPr>
          <a:lstStyle/>
          <a:p>
            <a:r>
              <a:rPr lang="en-US" b="1" dirty="0"/>
              <a:t>Homonyms</a:t>
            </a:r>
            <a:r>
              <a:rPr lang="en-US" dirty="0"/>
              <a:t> refer to both homophones and homographs (there is overlap in these categories that creates confusion, but if you break </a:t>
            </a:r>
            <a:r>
              <a:rPr lang="en-US" dirty="0" smtClean="0"/>
              <a:t>them apart </a:t>
            </a:r>
            <a:r>
              <a:rPr lang="en-US" dirty="0"/>
              <a:t>it is easier to understand).</a:t>
            </a:r>
          </a:p>
          <a:p>
            <a:pPr lvl="0"/>
            <a:r>
              <a:rPr lang="en-US" b="1" dirty="0"/>
              <a:t>Homophones</a:t>
            </a:r>
            <a:r>
              <a:rPr lang="en-US" dirty="0"/>
              <a:t> - </a:t>
            </a:r>
            <a:r>
              <a:rPr lang="en-US" dirty="0" smtClean="0"/>
              <a:t>are words </a:t>
            </a:r>
            <a:r>
              <a:rPr lang="en-US" dirty="0"/>
              <a:t>that are pronounced the same, but have different spellings, derivation, or meanings. Examples that may occur in math </a:t>
            </a:r>
            <a:r>
              <a:rPr lang="en-US" dirty="0" smtClean="0"/>
              <a:t>and/or  </a:t>
            </a:r>
            <a:r>
              <a:rPr lang="en-US" dirty="0"/>
              <a:t>create confusion: to, two, and too; fore and four; pair and </a:t>
            </a:r>
            <a:r>
              <a:rPr lang="en-US" dirty="0" smtClean="0"/>
              <a:t>pear; sum </a:t>
            </a:r>
            <a:r>
              <a:rPr lang="en-US" dirty="0"/>
              <a:t>and </a:t>
            </a:r>
            <a:r>
              <a:rPr lang="en-US" dirty="0"/>
              <a:t>some; and there and their.</a:t>
            </a:r>
            <a:r>
              <a:rPr lang="en-US" dirty="0"/>
              <a:t> </a:t>
            </a:r>
          </a:p>
          <a:p>
            <a:pPr lvl="0"/>
            <a:r>
              <a:rPr lang="en-US" b="1" dirty="0"/>
              <a:t>Homographs</a:t>
            </a:r>
            <a:r>
              <a:rPr lang="en-US" dirty="0"/>
              <a:t> </a:t>
            </a:r>
            <a:r>
              <a:rPr lang="en-US" dirty="0"/>
              <a:t>-</a:t>
            </a:r>
            <a:r>
              <a:rPr lang="en-US" dirty="0" smtClean="0"/>
              <a:t> are words </a:t>
            </a:r>
            <a:r>
              <a:rPr lang="en-US" dirty="0"/>
              <a:t>that are spelled the same, but differ in origin, meaning, </a:t>
            </a:r>
            <a:r>
              <a:rPr lang="en-US" u="sng" dirty="0"/>
              <a:t>or pronunciation</a:t>
            </a:r>
            <a:r>
              <a:rPr lang="en-US" dirty="0"/>
              <a:t>.  Examples that may occur in math </a:t>
            </a:r>
            <a:r>
              <a:rPr lang="en-US" dirty="0" smtClean="0"/>
              <a:t>and/or create </a:t>
            </a:r>
            <a:r>
              <a:rPr lang="en-US" dirty="0"/>
              <a:t>confusion:  volume (a series of books, noise level, or </a:t>
            </a:r>
            <a:r>
              <a:rPr lang="en-US" dirty="0" smtClean="0"/>
              <a:t>a measure of space) </a:t>
            </a:r>
            <a:r>
              <a:rPr lang="en-US" dirty="0"/>
              <a:t>tear (rip or drop from eye); bow (ship or arrow).</a:t>
            </a:r>
          </a:p>
          <a:p>
            <a:r>
              <a:rPr lang="en-US" b="1" dirty="0" smtClean="0"/>
              <a:t>Heteronyms</a:t>
            </a:r>
            <a:r>
              <a:rPr lang="en-US" dirty="0" smtClean="0"/>
              <a:t> </a:t>
            </a:r>
            <a:r>
              <a:rPr lang="en-US" dirty="0" smtClean="0"/>
              <a:t>- are words </a:t>
            </a:r>
            <a:r>
              <a:rPr lang="en-US" dirty="0"/>
              <a:t>spelled the same way, but when pronounced differently, they have a different meaning.  Examples that may occur in math </a:t>
            </a:r>
            <a:r>
              <a:rPr lang="en-US" dirty="0" smtClean="0"/>
              <a:t>and/or </a:t>
            </a:r>
            <a:r>
              <a:rPr lang="en-US" dirty="0"/>
              <a:t>create confusion: subject, object, project, record, axes, number, convert, and close.</a:t>
            </a:r>
          </a:p>
          <a:p>
            <a:endParaRPr lang="en-US" u="sng" dirty="0"/>
          </a:p>
        </p:txBody>
      </p:sp>
    </p:spTree>
    <p:extLst>
      <p:ext uri="{BB962C8B-B14F-4D97-AF65-F5344CB8AC3E}">
        <p14:creationId xmlns:p14="http://schemas.microsoft.com/office/powerpoint/2010/main" val="4149502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sz="half" idx="1"/>
            <p:extLst>
              <p:ext uri="{D42A27DB-BD31-4B8C-83A1-F6EECF244321}">
                <p14:modId xmlns:p14="http://schemas.microsoft.com/office/powerpoint/2010/main" val="3296565643"/>
              </p:ext>
            </p:extLst>
          </p:nvPr>
        </p:nvGraphicFramePr>
        <p:xfrm>
          <a:off x="131884" y="3231015"/>
          <a:ext cx="4513435" cy="2798483"/>
        </p:xfrm>
        <a:graphic>
          <a:graphicData uri="http://schemas.openxmlformats.org/drawingml/2006/table">
            <a:tbl>
              <a:tblPr firstRow="1" bandRow="1">
                <a:tableStyleId>{5C22544A-7EE6-4342-B048-85BDC9FD1C3A}</a:tableStyleId>
              </a:tblPr>
              <a:tblGrid>
                <a:gridCol w="679470">
                  <a:extLst>
                    <a:ext uri="{9D8B030D-6E8A-4147-A177-3AD203B41FA5}">
                      <a16:colId xmlns:a16="http://schemas.microsoft.com/office/drawing/2014/main" val="20000"/>
                    </a:ext>
                  </a:extLst>
                </a:gridCol>
                <a:gridCol w="590203">
                  <a:extLst>
                    <a:ext uri="{9D8B030D-6E8A-4147-A177-3AD203B41FA5}">
                      <a16:colId xmlns:a16="http://schemas.microsoft.com/office/drawing/2014/main" val="20001"/>
                    </a:ext>
                  </a:extLst>
                </a:gridCol>
                <a:gridCol w="1059010">
                  <a:extLst>
                    <a:ext uri="{9D8B030D-6E8A-4147-A177-3AD203B41FA5}">
                      <a16:colId xmlns:a16="http://schemas.microsoft.com/office/drawing/2014/main" val="20002"/>
                    </a:ext>
                  </a:extLst>
                </a:gridCol>
                <a:gridCol w="1030778">
                  <a:extLst>
                    <a:ext uri="{9D8B030D-6E8A-4147-A177-3AD203B41FA5}">
                      <a16:colId xmlns:a16="http://schemas.microsoft.com/office/drawing/2014/main" val="36212949"/>
                    </a:ext>
                  </a:extLst>
                </a:gridCol>
                <a:gridCol w="1153974">
                  <a:extLst>
                    <a:ext uri="{9D8B030D-6E8A-4147-A177-3AD203B41FA5}">
                      <a16:colId xmlns:a16="http://schemas.microsoft.com/office/drawing/2014/main" val="20003"/>
                    </a:ext>
                  </a:extLst>
                </a:gridCol>
              </a:tblGrid>
              <a:tr h="1823123">
                <a:tc>
                  <a:txBody>
                    <a:bodyPr/>
                    <a:lstStyle/>
                    <a:p>
                      <a:pPr algn="ctr"/>
                      <a:r>
                        <a:rPr lang="en-US" sz="1100" dirty="0" smtClean="0"/>
                        <a:t>Term</a:t>
                      </a:r>
                      <a:endParaRPr lang="en-US" sz="1100" dirty="0"/>
                    </a:p>
                  </a:txBody>
                  <a:tcPr marL="121920" marR="121920" marT="60960" marB="6096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dirty="0" smtClean="0"/>
                        <a:t>Don’t know</a:t>
                      </a:r>
                    </a:p>
                  </a:txBody>
                  <a:tcPr marL="114300" marR="114300"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I understand this word when someone else uses it in conversation.</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I understand this word when someone else uses it in conversation and I can use it in a conversation.</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I understand this word when someone else uses it in conversation, I can use it in a conversation, and I understand when I read it.</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121920" marR="121920" marT="60960" marB="60960"/>
                </a:tc>
                <a:extLst>
                  <a:ext uri="{0D108BD9-81ED-4DB2-BD59-A6C34878D82A}">
                    <a16:rowId xmlns:a16="http://schemas.microsoft.com/office/drawing/2014/main" val="10000"/>
                  </a:ext>
                </a:extLst>
              </a:tr>
              <a:tr h="266007">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extLst>
                  <a:ext uri="{0D108BD9-81ED-4DB2-BD59-A6C34878D82A}">
                    <a16:rowId xmlns:a16="http://schemas.microsoft.com/office/drawing/2014/main" val="10001"/>
                  </a:ext>
                </a:extLst>
              </a:tr>
              <a:tr h="447838">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extLst>
                  <a:ext uri="{0D108BD9-81ED-4DB2-BD59-A6C34878D82A}">
                    <a16:rowId xmlns:a16="http://schemas.microsoft.com/office/drawing/2014/main" val="10002"/>
                  </a:ext>
                </a:extLst>
              </a:tr>
            </a:tbl>
          </a:graphicData>
        </a:graphic>
      </p:graphicFrame>
      <p:pic>
        <p:nvPicPr>
          <p:cNvPr id="14" name="Content Placeholder 1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21693" y="4033194"/>
            <a:ext cx="3268299" cy="2154108"/>
          </a:xfrm>
        </p:spPr>
      </p:pic>
      <p:pic>
        <p:nvPicPr>
          <p:cNvPr id="15" name="Content Placeholder 14"/>
          <p:cNvPicPr>
            <a:picLocks noGrp="1" noChangeAspect="1"/>
          </p:cNvPicPr>
          <p:nvPr>
            <p:ph sz="half" idx="14"/>
          </p:nvPr>
        </p:nvPicPr>
        <p:blipFill>
          <a:blip r:embed="rId4" cstate="print">
            <a:extLst>
              <a:ext uri="{28A0092B-C50C-407E-A947-70E740481C1C}">
                <a14:useLocalDpi xmlns:a14="http://schemas.microsoft.com/office/drawing/2010/main" val="0"/>
              </a:ext>
            </a:extLst>
          </a:blip>
          <a:stretch>
            <a:fillRect/>
          </a:stretch>
        </p:blipFill>
        <p:spPr>
          <a:xfrm>
            <a:off x="8666262" y="3570328"/>
            <a:ext cx="3299288" cy="1949579"/>
          </a:xfrm>
        </p:spPr>
      </p:pic>
      <p:sp>
        <p:nvSpPr>
          <p:cNvPr id="8" name="Content Placeholder 7"/>
          <p:cNvSpPr>
            <a:spLocks noGrp="1"/>
          </p:cNvSpPr>
          <p:nvPr>
            <p:ph sz="half" idx="15"/>
          </p:nvPr>
        </p:nvSpPr>
        <p:spPr>
          <a:xfrm>
            <a:off x="185054" y="1858007"/>
            <a:ext cx="3998693" cy="1905000"/>
          </a:xfrm>
        </p:spPr>
        <p:txBody>
          <a:bodyPr>
            <a:normAutofit/>
          </a:bodyPr>
          <a:lstStyle/>
          <a:p>
            <a:r>
              <a:rPr lang="en-US" sz="2600" b="1" u="sng" dirty="0" smtClean="0"/>
              <a:t>Vocabulary </a:t>
            </a:r>
            <a:r>
              <a:rPr lang="en-US" sz="2600" b="1" u="sng" dirty="0"/>
              <a:t>Knowledge Rating</a:t>
            </a:r>
            <a:r>
              <a:rPr lang="en-US" sz="2600" dirty="0"/>
              <a:t> </a:t>
            </a:r>
            <a:r>
              <a:rPr lang="en-US" sz="2400" dirty="0" smtClean="0"/>
              <a:t>– provide students with list and ask them to rate their understanding of words.</a:t>
            </a:r>
            <a:endParaRPr lang="en-US" sz="2400" dirty="0"/>
          </a:p>
        </p:txBody>
      </p:sp>
      <p:sp>
        <p:nvSpPr>
          <p:cNvPr id="9" name="Content Placeholder 8"/>
          <p:cNvSpPr>
            <a:spLocks noGrp="1"/>
          </p:cNvSpPr>
          <p:nvPr>
            <p:ph sz="half" idx="16"/>
          </p:nvPr>
        </p:nvSpPr>
        <p:spPr>
          <a:xfrm>
            <a:off x="4936287" y="2278515"/>
            <a:ext cx="3926107" cy="1905000"/>
          </a:xfrm>
        </p:spPr>
        <p:txBody>
          <a:bodyPr>
            <a:normAutofit/>
          </a:bodyPr>
          <a:lstStyle/>
          <a:p>
            <a:r>
              <a:rPr lang="en-US" sz="2600" b="1" u="sng" dirty="0"/>
              <a:t>Jigsaw Readings </a:t>
            </a:r>
            <a:r>
              <a:rPr lang="en-US" sz="2400" dirty="0"/>
              <a:t>– </a:t>
            </a:r>
            <a:r>
              <a:rPr lang="en-US" sz="2400" dirty="0" smtClean="0"/>
              <a:t>assign </a:t>
            </a:r>
            <a:r>
              <a:rPr lang="en-US" sz="2400" dirty="0"/>
              <a:t>groups of students </a:t>
            </a:r>
            <a:r>
              <a:rPr lang="en-US" sz="2400" dirty="0" smtClean="0"/>
              <a:t>to scan word problems for </a:t>
            </a:r>
          </a:p>
          <a:p>
            <a:pPr>
              <a:spcBef>
                <a:spcPts val="0"/>
              </a:spcBef>
            </a:pPr>
            <a:r>
              <a:rPr lang="en-US" sz="2400" dirty="0" smtClean="0"/>
              <a:t>challenging </a:t>
            </a:r>
            <a:r>
              <a:rPr lang="en-US" sz="2400" dirty="0"/>
              <a:t>or unknown vocabulary/concepts.</a:t>
            </a:r>
          </a:p>
        </p:txBody>
      </p:sp>
      <p:sp>
        <p:nvSpPr>
          <p:cNvPr id="10" name="Content Placeholder 9"/>
          <p:cNvSpPr>
            <a:spLocks noGrp="1"/>
          </p:cNvSpPr>
          <p:nvPr>
            <p:ph sz="half" idx="17"/>
          </p:nvPr>
        </p:nvSpPr>
        <p:spPr>
          <a:xfrm>
            <a:off x="8534276" y="1809658"/>
            <a:ext cx="3563261" cy="1760670"/>
          </a:xfrm>
        </p:spPr>
        <p:txBody>
          <a:bodyPr>
            <a:normAutofit fontScale="92500" lnSpcReduction="20000"/>
          </a:bodyPr>
          <a:lstStyle/>
          <a:p>
            <a:r>
              <a:rPr lang="en-US" sz="3100" b="1" u="sng" dirty="0"/>
              <a:t>Sticky Notes </a:t>
            </a:r>
            <a:r>
              <a:rPr lang="en-US" sz="2600" dirty="0"/>
              <a:t>– provide students an area within the classroom where words/terms and/or concepts, they still don’t understand, can be added.</a:t>
            </a:r>
          </a:p>
        </p:txBody>
      </p:sp>
      <p:sp>
        <p:nvSpPr>
          <p:cNvPr id="4" name="Title 3"/>
          <p:cNvSpPr>
            <a:spLocks noGrp="1"/>
          </p:cNvSpPr>
          <p:nvPr>
            <p:ph type="title"/>
          </p:nvPr>
        </p:nvSpPr>
        <p:spPr>
          <a:xfrm>
            <a:off x="1213658" y="286603"/>
            <a:ext cx="9942022" cy="1450757"/>
          </a:xfrm>
        </p:spPr>
        <p:txBody>
          <a:bodyPr>
            <a:normAutofit/>
          </a:bodyPr>
          <a:lstStyle/>
          <a:p>
            <a:r>
              <a:rPr lang="en-US" dirty="0" smtClean="0"/>
              <a:t>Frontloading Strategies</a:t>
            </a:r>
            <a:endParaRPr lang="en-US" dirty="0"/>
          </a:p>
        </p:txBody>
      </p:sp>
    </p:spTree>
    <p:extLst>
      <p:ext uri="{BB962C8B-B14F-4D97-AF65-F5344CB8AC3E}">
        <p14:creationId xmlns:p14="http://schemas.microsoft.com/office/powerpoint/2010/main" val="844842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638</TotalTime>
  <Words>1124</Words>
  <Application>Microsoft Office PowerPoint</Application>
  <PresentationFormat>Widescreen</PresentationFormat>
  <Paragraphs>81</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Retrospect</vt:lpstr>
      <vt:lpstr>Effective Vocabulary Instruction</vt:lpstr>
      <vt:lpstr>Frontloading Vocabulary: How to choose?</vt:lpstr>
      <vt:lpstr>Confusing Vocabulary:  What do you know? </vt:lpstr>
      <vt:lpstr>Frontloading Strategies</vt:lpstr>
    </vt:vector>
  </TitlesOfParts>
  <Company>Indian River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Vocabulary Instruction</dc:title>
  <dc:creator>Michelle Kinggard</dc:creator>
  <cp:lastModifiedBy>Jodi Robson</cp:lastModifiedBy>
  <cp:revision>20</cp:revision>
  <cp:lastPrinted>2018-03-09T15:05:35Z</cp:lastPrinted>
  <dcterms:created xsi:type="dcterms:W3CDTF">2018-03-05T16:32:17Z</dcterms:created>
  <dcterms:modified xsi:type="dcterms:W3CDTF">2018-03-09T15:44:58Z</dcterms:modified>
</cp:coreProperties>
</file>