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82" r:id="rId4"/>
    <p:sldId id="284" r:id="rId5"/>
    <p:sldId id="285" r:id="rId6"/>
    <p:sldId id="280" r:id="rId7"/>
    <p:sldId id="283" r:id="rId8"/>
    <p:sldId id="274" r:id="rId9"/>
    <p:sldId id="275" r:id="rId10"/>
    <p:sldId id="276" r:id="rId11"/>
    <p:sldId id="279" r:id="rId12"/>
    <p:sldId id="257" r:id="rId13"/>
    <p:sldId id="259" r:id="rId14"/>
    <p:sldId id="270" r:id="rId15"/>
    <p:sldId id="273" r:id="rId16"/>
    <p:sldId id="266" r:id="rId17"/>
    <p:sldId id="268" r:id="rId18"/>
    <p:sldId id="263" r:id="rId19"/>
    <p:sldId id="264" r:id="rId20"/>
    <p:sldId id="265" r:id="rId21"/>
    <p:sldId id="287" r:id="rId22"/>
    <p:sldId id="28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9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5266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7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63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7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37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63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18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13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3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92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3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36C4FE0-0CE0-44E3-A128-8797A82F9207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A54DFD-B716-4C6D-9DB2-20F358C4D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187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NLN Workshop</a:t>
            </a:r>
            <a:br>
              <a:rPr lang="en-US" dirty="0" smtClean="0"/>
            </a:br>
            <a:r>
              <a:rPr lang="en-US" dirty="0" smtClean="0"/>
              <a:t>Verbal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Marvin E. Hobson, </a:t>
            </a:r>
            <a:r>
              <a:rPr lang="en-US" dirty="0" smtClean="0"/>
              <a:t>Associate </a:t>
            </a:r>
            <a:r>
              <a:rPr lang="en-US" dirty="0" smtClean="0"/>
              <a:t>Professor</a:t>
            </a:r>
          </a:p>
          <a:p>
            <a:r>
              <a:rPr lang="en-US" dirty="0" smtClean="0"/>
              <a:t>Indian River State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0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32982"/>
            <a:ext cx="7886700" cy="1325563"/>
          </a:xfrm>
        </p:spPr>
        <p:txBody>
          <a:bodyPr/>
          <a:lstStyle/>
          <a:p>
            <a:r>
              <a:rPr lang="en-US" dirty="0" smtClean="0"/>
              <a:t>Context Clues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2239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Synonyms- words with the same or nearly the same meaning</a:t>
            </a:r>
          </a:p>
          <a:p>
            <a:pPr lvl="2">
              <a:buFont typeface="Arial" pitchFamily="34" charset="0"/>
              <a:buChar char="•"/>
            </a:pPr>
            <a:r>
              <a:rPr lang="en-US" sz="2000" b="0" dirty="0" smtClean="0"/>
              <a:t>ex- </a:t>
            </a:r>
            <a:r>
              <a:rPr lang="en-US" sz="2000" b="0" dirty="0" smtClean="0">
                <a:solidFill>
                  <a:srgbClr val="C00000"/>
                </a:solidFill>
              </a:rPr>
              <a:t>Frigid and cold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Antonym-  A word that has the opposite meaning of another word</a:t>
            </a:r>
          </a:p>
          <a:p>
            <a:pPr lvl="2">
              <a:buFont typeface="Arial" pitchFamily="34" charset="0"/>
              <a:buChar char="•"/>
            </a:pPr>
            <a:r>
              <a:rPr lang="en-US" sz="2000" b="0" dirty="0" smtClean="0"/>
              <a:t>ex- </a:t>
            </a:r>
            <a:r>
              <a:rPr lang="en-US" sz="2000" b="0" dirty="0" smtClean="0">
                <a:solidFill>
                  <a:srgbClr val="C00000"/>
                </a:solidFill>
              </a:rPr>
              <a:t>frigid and sweltering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General context- </a:t>
            </a:r>
            <a:r>
              <a:rPr lang="en-US" sz="2000" dirty="0"/>
              <a:t>T</a:t>
            </a:r>
            <a:r>
              <a:rPr lang="en-US" sz="2000" b="0" dirty="0" smtClean="0"/>
              <a:t>here </a:t>
            </a:r>
            <a:r>
              <a:rPr lang="en-US" sz="2000" b="0" dirty="0" smtClean="0"/>
              <a:t>is </a:t>
            </a:r>
            <a:r>
              <a:rPr lang="en-US" sz="2000" b="0" dirty="0" smtClean="0"/>
              <a:t>no </a:t>
            </a:r>
            <a:r>
              <a:rPr lang="en-US" sz="2000" b="0" dirty="0" smtClean="0">
                <a:solidFill>
                  <a:srgbClr val="C00000"/>
                </a:solidFill>
              </a:rPr>
              <a:t>“clue” </a:t>
            </a:r>
            <a:r>
              <a:rPr lang="en-US" sz="2000" b="0" dirty="0" smtClean="0"/>
              <a:t>given </a:t>
            </a:r>
            <a:r>
              <a:rPr lang="en-US" sz="2000" b="0" dirty="0" smtClean="0"/>
              <a:t>to the meaning of the unfamiliar </a:t>
            </a:r>
            <a:r>
              <a:rPr lang="en-US" sz="2000" b="0" dirty="0" smtClean="0"/>
              <a:t>word. </a:t>
            </a:r>
            <a:r>
              <a:rPr lang="en-US" sz="2000" dirty="0" smtClean="0"/>
              <a:t>I</a:t>
            </a:r>
            <a:r>
              <a:rPr lang="en-US" sz="2000" b="0" dirty="0" smtClean="0"/>
              <a:t>t </a:t>
            </a:r>
            <a:r>
              <a:rPr lang="en-US" sz="2000" b="0" dirty="0" smtClean="0"/>
              <a:t>requires you to read the whole sentence, or ahead a few sentences for information that will help you determine the unknown word.</a:t>
            </a:r>
          </a:p>
          <a:p>
            <a:pPr lvl="2">
              <a:buFont typeface="Arial" pitchFamily="34" charset="0"/>
              <a:buChar char="•"/>
            </a:pPr>
            <a:r>
              <a:rPr lang="en-US" sz="2000" b="0" dirty="0" smtClean="0"/>
              <a:t>ex- Jamie </a:t>
            </a:r>
            <a:r>
              <a:rPr lang="en-US" sz="2000" dirty="0" smtClean="0">
                <a:solidFill>
                  <a:srgbClr val="C00000"/>
                </a:solidFill>
              </a:rPr>
              <a:t>speculated</a:t>
            </a:r>
            <a:r>
              <a:rPr lang="en-US" sz="2000" b="0" dirty="0" smtClean="0"/>
              <a:t> about how much weight he wanted to gain during the 3 month bodybuilding program he was beginning.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Example- author will provide signal words to indicate an example is coming- </a:t>
            </a:r>
            <a:r>
              <a:rPr lang="en-US" sz="2000" b="0" i="1" dirty="0" smtClean="0"/>
              <a:t>for instance, for example, such as, including</a:t>
            </a:r>
          </a:p>
          <a:p>
            <a:pPr lvl="2">
              <a:buClrTx/>
              <a:buFont typeface="Arial" pitchFamily="34" charset="0"/>
              <a:buChar char="•"/>
            </a:pPr>
            <a:r>
              <a:rPr lang="en-US" sz="2000" b="0" dirty="0" smtClean="0"/>
              <a:t>ex- </a:t>
            </a:r>
            <a:r>
              <a:rPr lang="en-US" sz="2000" dirty="0" smtClean="0"/>
              <a:t>Rigorous</a:t>
            </a:r>
            <a:r>
              <a:rPr lang="en-US" sz="2000" b="0" dirty="0" smtClean="0"/>
              <a:t> programs, </a:t>
            </a:r>
            <a:r>
              <a:rPr lang="en-US" sz="2000" b="0" dirty="0" smtClean="0">
                <a:solidFill>
                  <a:srgbClr val="C00000"/>
                </a:solidFill>
              </a:rPr>
              <a:t>such as </a:t>
            </a:r>
            <a:r>
              <a:rPr lang="en-US" sz="2000" b="0" dirty="0" smtClean="0"/>
              <a:t>boot camps and outward-bound programs, help develop character in the individuals who take part. 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46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Prefix, root, suffix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0" dirty="0" smtClean="0"/>
              <a:t>Prefix- a group of letters with specific meaning added to the beginning of a word (root) to make a new word.</a:t>
            </a:r>
          </a:p>
          <a:p>
            <a:r>
              <a:rPr lang="en-US" b="0" dirty="0"/>
              <a:t>	</a:t>
            </a:r>
            <a:r>
              <a:rPr lang="en-US" b="0" dirty="0" smtClean="0"/>
              <a:t>ex. in- NOT; pre- BEFORE</a:t>
            </a:r>
          </a:p>
          <a:p>
            <a:r>
              <a:rPr lang="en-US" b="0" dirty="0" smtClean="0"/>
              <a:t>Root- the main or basic part of a word</a:t>
            </a:r>
          </a:p>
          <a:p>
            <a:r>
              <a:rPr lang="en-US" b="0" dirty="0"/>
              <a:t>	</a:t>
            </a:r>
            <a:r>
              <a:rPr lang="en-US" b="0" dirty="0" smtClean="0"/>
              <a:t>ex. –</a:t>
            </a:r>
            <a:r>
              <a:rPr lang="en-US" b="0" dirty="0" err="1" smtClean="0"/>
              <a:t>rupt</a:t>
            </a:r>
            <a:r>
              <a:rPr lang="en-US" b="0" dirty="0" smtClean="0"/>
              <a:t>- break; -</a:t>
            </a:r>
            <a:r>
              <a:rPr lang="en-US" b="0" dirty="0" err="1" smtClean="0"/>
              <a:t>vert</a:t>
            </a:r>
            <a:r>
              <a:rPr lang="en-US" b="0" dirty="0" smtClean="0"/>
              <a:t>- turn</a:t>
            </a:r>
          </a:p>
          <a:p>
            <a:r>
              <a:rPr lang="en-US" b="0" dirty="0" smtClean="0"/>
              <a:t>Suffix- a group of letters with specific meaning added to the end of a word (root) to make a new word.</a:t>
            </a:r>
          </a:p>
          <a:p>
            <a:r>
              <a:rPr lang="en-US" b="0" dirty="0"/>
              <a:t>	</a:t>
            </a:r>
            <a:r>
              <a:rPr lang="en-US" b="0" dirty="0" smtClean="0"/>
              <a:t>ex. –able  - </a:t>
            </a:r>
            <a:r>
              <a:rPr lang="en-US" b="0" dirty="0" err="1" smtClean="0"/>
              <a:t>ible</a:t>
            </a:r>
            <a:r>
              <a:rPr lang="en-US" b="0" dirty="0" smtClean="0"/>
              <a:t>= can be; -</a:t>
            </a:r>
            <a:r>
              <a:rPr lang="en-US" b="0" dirty="0" err="1" smtClean="0"/>
              <a:t>ia</a:t>
            </a:r>
            <a:r>
              <a:rPr lang="en-US" b="0" dirty="0" smtClean="0"/>
              <a:t> = condition</a:t>
            </a:r>
          </a:p>
          <a:p>
            <a:r>
              <a:rPr lang="en-US" b="0" dirty="0"/>
              <a:t>Knowing the various word parts can help you learn vocabulary more easily and quickly. Knowing the meaning of these parts can help you decipher words in context much quicker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572702"/>
              </p:ext>
            </p:extLst>
          </p:nvPr>
        </p:nvGraphicFramePr>
        <p:xfrm>
          <a:off x="914400" y="4876800"/>
          <a:ext cx="7239000" cy="1313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127000">
                <a:tc>
                  <a:txBody>
                    <a:bodyPr/>
                    <a:lstStyle/>
                    <a:p>
                      <a:r>
                        <a:rPr lang="en-US" dirty="0" smtClean="0"/>
                        <a:t>Prefix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Suffix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New word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In- (not)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vis</a:t>
                      </a:r>
                      <a:r>
                        <a:rPr lang="en-US" dirty="0" smtClean="0"/>
                        <a:t>-</a:t>
                      </a:r>
                      <a:r>
                        <a:rPr lang="en-US" baseline="0" dirty="0" smtClean="0"/>
                        <a:t> (see)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ible</a:t>
                      </a:r>
                      <a:r>
                        <a:rPr lang="en-US" dirty="0" smtClean="0"/>
                        <a:t> (can be)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Invisible </a:t>
                      </a:r>
                    </a:p>
                    <a:p>
                      <a:r>
                        <a:rPr lang="en-US" dirty="0" smtClean="0"/>
                        <a:t>Can</a:t>
                      </a:r>
                      <a:r>
                        <a:rPr lang="en-US" baseline="0" dirty="0" smtClean="0"/>
                        <a:t> not be seen</a:t>
                      </a:r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r>
                        <a:rPr lang="en-US" dirty="0" smtClean="0"/>
                        <a:t>un</a:t>
                      </a:r>
                      <a:r>
                        <a:rPr lang="en-US" baseline="0" dirty="0" smtClean="0"/>
                        <a:t> (not)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-grace-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r>
                        <a:rPr lang="en-US" dirty="0" err="1" smtClean="0"/>
                        <a:t>ful</a:t>
                      </a:r>
                      <a:r>
                        <a:rPr lang="en-US" dirty="0" smtClean="0"/>
                        <a:t> (full of)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Ungraceful</a:t>
                      </a:r>
                    </a:p>
                    <a:p>
                      <a:r>
                        <a:rPr lang="en-US" dirty="0" smtClean="0"/>
                        <a:t>Not full</a:t>
                      </a:r>
                      <a:r>
                        <a:rPr lang="en-US" baseline="0" dirty="0" smtClean="0"/>
                        <a:t> of grace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83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WHAT IS THE MAIN IDEA?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0" dirty="0">
                <a:solidFill>
                  <a:srgbClr val="C00000"/>
                </a:solidFill>
              </a:rPr>
              <a:t>MAIN IDEA: </a:t>
            </a:r>
            <a:r>
              <a:rPr lang="en-US" sz="3200" b="0" dirty="0"/>
              <a:t>the author’s controlling point </a:t>
            </a:r>
            <a:r>
              <a:rPr lang="en-US" sz="3200" b="0" dirty="0" smtClean="0"/>
              <a:t>about the </a:t>
            </a:r>
            <a:r>
              <a:rPr lang="en-US" sz="3200" b="0" dirty="0"/>
              <a:t>topic. It usually includes the topic and the author’s attitude or opinion about the topic, or the author’s approach to the topic.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dirty="0" smtClean="0">
                <a:solidFill>
                  <a:srgbClr val="C00000"/>
                </a:solidFill>
              </a:rPr>
              <a:t>TOPIC </a:t>
            </a:r>
            <a:r>
              <a:rPr lang="en-US" sz="3200" b="0" dirty="0">
                <a:solidFill>
                  <a:srgbClr val="C00000"/>
                </a:solidFill>
              </a:rPr>
              <a:t>SENTENCE: </a:t>
            </a:r>
            <a:r>
              <a:rPr lang="en-US" sz="3200" b="0" dirty="0"/>
              <a:t>a single sentence that </a:t>
            </a:r>
            <a:r>
              <a:rPr lang="en-US" sz="3200" b="0" dirty="0" smtClean="0"/>
              <a:t>states the </a:t>
            </a:r>
            <a:r>
              <a:rPr lang="en-US" sz="3200" b="0" dirty="0"/>
              <a:t>main idea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dirty="0" smtClean="0">
                <a:solidFill>
                  <a:srgbClr val="C00000"/>
                </a:solidFill>
              </a:rPr>
              <a:t>SUPPORTING </a:t>
            </a:r>
            <a:r>
              <a:rPr lang="en-US" sz="3200" b="0" dirty="0">
                <a:solidFill>
                  <a:srgbClr val="C00000"/>
                </a:solidFill>
              </a:rPr>
              <a:t>DETAILS: </a:t>
            </a:r>
            <a:r>
              <a:rPr lang="en-US" sz="3200" b="0" dirty="0"/>
              <a:t>specific ideas that </a:t>
            </a:r>
            <a:r>
              <a:rPr lang="en-US" sz="3200" b="0" i="1" dirty="0" smtClean="0"/>
              <a:t>develop</a:t>
            </a:r>
            <a:r>
              <a:rPr lang="en-US" sz="3200" b="0" i="1" dirty="0"/>
              <a:t>, explain, or support </a:t>
            </a:r>
            <a:r>
              <a:rPr lang="en-US" sz="3200" b="0" dirty="0" smtClean="0"/>
              <a:t>the main </a:t>
            </a:r>
            <a:r>
              <a:rPr lang="en-US" sz="3200" b="0" dirty="0"/>
              <a:t>idea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21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066800" y="3733800"/>
            <a:ext cx="7086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71800" y="2133600"/>
            <a:ext cx="3276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114800" y="1143000"/>
            <a:ext cx="990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MAIN IDEA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1126861"/>
            <a:ext cx="7940040" cy="384227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Topic</a:t>
            </a:r>
          </a:p>
          <a:p>
            <a:pPr algn="ctr"/>
            <a:endParaRPr lang="en-US" dirty="0"/>
          </a:p>
          <a:p>
            <a:pPr algn="ctr"/>
            <a:r>
              <a:rPr lang="en-US" sz="3000" dirty="0" smtClean="0"/>
              <a:t>Main Idea </a:t>
            </a:r>
          </a:p>
          <a:p>
            <a:pPr algn="ctr"/>
            <a:r>
              <a:rPr lang="en-US" dirty="0" smtClean="0"/>
              <a:t>Stated as part of the Topic Sentence</a:t>
            </a:r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r>
              <a:rPr lang="en-US" sz="3000" dirty="0" smtClean="0"/>
              <a:t>	Detail		    Detail	   	   Detail</a:t>
            </a:r>
            <a:endParaRPr lang="en-US" sz="30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4267200" y="1676400"/>
            <a:ext cx="342900" cy="3810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10100" y="1676400"/>
            <a:ext cx="342900" cy="3810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733800" y="3048000"/>
            <a:ext cx="647700" cy="6858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89021" y="3048000"/>
            <a:ext cx="644979" cy="68580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0" y="37338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200400" y="3733800"/>
            <a:ext cx="0" cy="152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867400" y="3733800"/>
            <a:ext cx="0" cy="152400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47800" y="54102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Details- reinforce the Main idea through explanations and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8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 animBg="1"/>
      <p:bldP spid="5" grpId="0" animBg="1"/>
      <p:bldP spid="2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DETAILS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u="sng" dirty="0" smtClean="0"/>
              <a:t>Details-</a:t>
            </a:r>
            <a:r>
              <a:rPr lang="en-US" sz="2400" b="0" dirty="0" smtClean="0"/>
              <a:t> explain, develop, and support the MAIN </a:t>
            </a:r>
            <a:r>
              <a:rPr lang="en-US" sz="2400" b="0" dirty="0" smtClean="0"/>
              <a:t>IDEA</a:t>
            </a:r>
          </a:p>
          <a:p>
            <a:pPr marL="0" indent="0">
              <a:buNone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u="sng" dirty="0" smtClean="0"/>
              <a:t>Major</a:t>
            </a:r>
            <a:r>
              <a:rPr lang="en-US" sz="2400" b="0" dirty="0" smtClean="0"/>
              <a:t> </a:t>
            </a:r>
            <a:r>
              <a:rPr lang="en-US" sz="2400" b="0" u="sng" dirty="0" smtClean="0"/>
              <a:t>details-</a:t>
            </a:r>
            <a:r>
              <a:rPr lang="en-US" sz="2400" b="0" dirty="0" smtClean="0"/>
              <a:t> Significant details that DIRECTLY support the</a:t>
            </a:r>
            <a:r>
              <a:rPr lang="en-US" sz="2400" b="0" dirty="0"/>
              <a:t> </a:t>
            </a:r>
            <a:r>
              <a:rPr lang="en-US" sz="2400" b="0" dirty="0" smtClean="0"/>
              <a:t>MAIN </a:t>
            </a:r>
            <a:r>
              <a:rPr lang="en-US" sz="2400" b="0" dirty="0" smtClean="0"/>
              <a:t>IDEA</a:t>
            </a:r>
          </a:p>
          <a:p>
            <a:pPr marL="0" indent="0">
              <a:buNone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u="sng" dirty="0" smtClean="0"/>
              <a:t>Minor details- </a:t>
            </a:r>
            <a:r>
              <a:rPr lang="en-US" sz="2400" b="0" dirty="0" smtClean="0"/>
              <a:t>details that support the MAJOR </a:t>
            </a:r>
            <a:r>
              <a:rPr lang="en-US" sz="2400" b="0" dirty="0" smtClean="0"/>
              <a:t>DETAILS</a:t>
            </a:r>
          </a:p>
          <a:p>
            <a:pPr marL="0" indent="0">
              <a:buNone/>
            </a:pPr>
            <a:endParaRPr lang="en-US" sz="2400" b="0" dirty="0" smtClean="0"/>
          </a:p>
          <a:p>
            <a:pPr>
              <a:buFont typeface="Arial" pitchFamily="34" charset="0"/>
              <a:buChar char="•"/>
            </a:pPr>
            <a:r>
              <a:rPr lang="en-US" sz="2400" b="0" u="sng" dirty="0" smtClean="0"/>
              <a:t>Summary</a:t>
            </a:r>
            <a:r>
              <a:rPr lang="en-US" sz="2400" b="0" dirty="0" smtClean="0"/>
              <a:t>- a brief, CLEAR, restatement of the most important points of a passage (usually in your OWN WORDS!)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14653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DETAILS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Become a reporter: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ask- </a:t>
            </a:r>
            <a:r>
              <a:rPr lang="en-US" sz="2400" i="1" dirty="0" smtClean="0">
                <a:solidFill>
                  <a:srgbClr val="C00000"/>
                </a:solidFill>
              </a:rPr>
              <a:t>who, what, when, where, why, how?</a:t>
            </a:r>
          </a:p>
          <a:p>
            <a:pPr lvl="2">
              <a:buFont typeface="Arial" pitchFamily="34" charset="0"/>
              <a:buChar char="•"/>
            </a:pPr>
            <a:r>
              <a:rPr lang="en-US" sz="2400" b="0" dirty="0" smtClean="0"/>
              <a:t>These questions will help you to organize the details as you find them.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Ask yourself- </a:t>
            </a:r>
            <a:r>
              <a:rPr lang="en-US" sz="2400" b="0" i="1" dirty="0" smtClean="0"/>
              <a:t>What information helps make the author’s point?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Look for signal words- </a:t>
            </a:r>
            <a:r>
              <a:rPr lang="en-US" sz="2400" b="0" i="1" dirty="0" smtClean="0">
                <a:solidFill>
                  <a:srgbClr val="C00000"/>
                </a:solidFill>
              </a:rPr>
              <a:t>first, next, then, also, finally, last.</a:t>
            </a:r>
            <a:endParaRPr lang="en-US" sz="2400" b="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7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TONE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Tone- the Author’s attitude toward a topic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2 types of tone- objective and subjective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Tone is the Author’s emotion or mood– the Author’s WRITTEN voice</a:t>
            </a:r>
            <a:r>
              <a:rPr lang="en-US" dirty="0" smtClean="0"/>
              <a:t>.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474945"/>
              </p:ext>
            </p:extLst>
          </p:nvPr>
        </p:nvGraphicFramePr>
        <p:xfrm>
          <a:off x="1143000" y="3657600"/>
          <a:ext cx="6096000" cy="2034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Subjective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Impartial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Unbiased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Neutral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Does</a:t>
                      </a:r>
                      <a:r>
                        <a:rPr lang="en-US" baseline="0" dirty="0" smtClean="0"/>
                        <a:t> not show any feeling for or against a topic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Often uses higher level words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Avoids pronouns like I and YOU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Formal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Personal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Biased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dirty="0" smtClean="0"/>
                        <a:t>Emotional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Often informal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Judgment </a:t>
                      </a:r>
                    </a:p>
                    <a:p>
                      <a:pPr marL="285750" indent="-285750">
                        <a:buFont typeface="Wingdings" pitchFamily="2" charset="2"/>
                        <a:buChar char="q"/>
                      </a:pPr>
                      <a:r>
                        <a:rPr lang="en-US" baseline="0" dirty="0" smtClean="0"/>
                        <a:t>Opinions</a:t>
                      </a:r>
                    </a:p>
                    <a:p>
                      <a:pPr marL="0" indent="0">
                        <a:buFont typeface="Wingdings" pitchFamily="2" charset="2"/>
                        <a:buNone/>
                      </a:pPr>
                      <a:endParaRPr lang="en-US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00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PURPOSE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07157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Persuade- opinion article in paper written by current sheriff about the rate of  crime and how it has decreased while he was sheriff.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Inform- Front page article written by staff journalist about the decrease of crime rate across the state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Entertain- Guest columnist writing about the time he was pulled over for speeding on his way to his own wedding. </a:t>
            </a:r>
            <a:endParaRPr lang="en-US" sz="2000" b="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8494224"/>
              </p:ext>
            </p:extLst>
          </p:nvPr>
        </p:nvGraphicFramePr>
        <p:xfrm>
          <a:off x="990600" y="1143000"/>
          <a:ext cx="7521576" cy="1490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Persuade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Inform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Entertain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 argue against</a:t>
                      </a:r>
                    </a:p>
                    <a:p>
                      <a:r>
                        <a:rPr lang="en-US" dirty="0" smtClean="0"/>
                        <a:t>To argue for</a:t>
                      </a:r>
                    </a:p>
                    <a:p>
                      <a:r>
                        <a:rPr lang="en-US" dirty="0" smtClean="0"/>
                        <a:t>To convince</a:t>
                      </a:r>
                    </a:p>
                    <a:p>
                      <a:r>
                        <a:rPr lang="en-US" dirty="0" smtClean="0"/>
                        <a:t>To criticize</a:t>
                      </a:r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inspire (motivate a change)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analyze</a:t>
                      </a:r>
                    </a:p>
                    <a:p>
                      <a:r>
                        <a:rPr lang="en-US" dirty="0" smtClean="0"/>
                        <a:t>To clarify</a:t>
                      </a:r>
                    </a:p>
                    <a:p>
                      <a:r>
                        <a:rPr lang="en-US" dirty="0" smtClean="0"/>
                        <a:t>To discuss</a:t>
                      </a:r>
                    </a:p>
                    <a:p>
                      <a:r>
                        <a:rPr lang="en-US" dirty="0" smtClean="0"/>
                        <a:t>To establish</a:t>
                      </a:r>
                    </a:p>
                    <a:p>
                      <a:r>
                        <a:rPr lang="en-US" dirty="0" smtClean="0"/>
                        <a:t>To explain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 amuse</a:t>
                      </a:r>
                    </a:p>
                    <a:p>
                      <a:r>
                        <a:rPr lang="en-US" dirty="0" smtClean="0"/>
                        <a:t>To delight</a:t>
                      </a:r>
                    </a:p>
                    <a:p>
                      <a:r>
                        <a:rPr lang="en-US" dirty="0" smtClean="0"/>
                        <a:t>To frighten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78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INFERENCES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Fact- is  a specific detail that is based on objective proof.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Opinion- Is an interpretation, value judgment, or belief that cannot be proved or disproved</a:t>
            </a:r>
            <a:endParaRPr lang="en-US" sz="2000" b="0" dirty="0"/>
          </a:p>
        </p:txBody>
      </p:sp>
      <p:sp>
        <p:nvSpPr>
          <p:cNvPr id="4" name="Rectangle 3"/>
          <p:cNvSpPr/>
          <p:nvPr/>
        </p:nvSpPr>
        <p:spPr>
          <a:xfrm>
            <a:off x="685800" y="2209800"/>
            <a:ext cx="7772400" cy="2514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86000"/>
            <a:ext cx="350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 FACT IS:</a:t>
            </a:r>
          </a:p>
          <a:p>
            <a:r>
              <a:rPr lang="en-US" dirty="0" smtClean="0"/>
              <a:t>Objective</a:t>
            </a:r>
          </a:p>
          <a:p>
            <a:r>
              <a:rPr lang="en-US" dirty="0" smtClean="0"/>
              <a:t>Discovered</a:t>
            </a:r>
          </a:p>
          <a:p>
            <a:r>
              <a:rPr lang="en-US" dirty="0" smtClean="0"/>
              <a:t>States reality</a:t>
            </a:r>
          </a:p>
          <a:p>
            <a:r>
              <a:rPr lang="en-US" dirty="0" smtClean="0"/>
              <a:t>Can be Verified</a:t>
            </a:r>
          </a:p>
          <a:p>
            <a:r>
              <a:rPr lang="en-US" dirty="0" smtClean="0"/>
              <a:t>Is presented with unbiased words</a:t>
            </a:r>
          </a:p>
          <a:p>
            <a:endParaRPr lang="en-US" dirty="0"/>
          </a:p>
          <a:p>
            <a:r>
              <a:rPr lang="en-US" dirty="0" smtClean="0"/>
              <a:t>ex- Spinach is a source of Iron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2286000"/>
            <a:ext cx="373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AN OPINION IS:</a:t>
            </a:r>
          </a:p>
          <a:p>
            <a:r>
              <a:rPr lang="en-US" dirty="0" smtClean="0"/>
              <a:t>Subjective</a:t>
            </a:r>
          </a:p>
          <a:p>
            <a:r>
              <a:rPr lang="en-US" dirty="0" smtClean="0"/>
              <a:t>Created</a:t>
            </a:r>
          </a:p>
          <a:p>
            <a:r>
              <a:rPr lang="en-US" dirty="0" smtClean="0"/>
              <a:t>Interprets reality</a:t>
            </a:r>
          </a:p>
          <a:p>
            <a:r>
              <a:rPr lang="en-US" dirty="0" smtClean="0"/>
              <a:t>Cannot be verified</a:t>
            </a:r>
          </a:p>
          <a:p>
            <a:r>
              <a:rPr lang="en-US" dirty="0" smtClean="0"/>
              <a:t>Is presented with biased words</a:t>
            </a:r>
          </a:p>
          <a:p>
            <a:endParaRPr lang="en-US" dirty="0"/>
          </a:p>
          <a:p>
            <a:r>
              <a:rPr lang="en-US" dirty="0" smtClean="0"/>
              <a:t>ex- Spinach tastes awful.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751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V- Verify and value the facts presented</a:t>
            </a:r>
          </a:p>
          <a:p>
            <a:r>
              <a:rPr lang="en-US" sz="3000" dirty="0" smtClean="0"/>
              <a:t>A- Assess prior knowledge (not opinion)</a:t>
            </a:r>
          </a:p>
          <a:p>
            <a:r>
              <a:rPr lang="en-US" sz="3000" dirty="0" smtClean="0"/>
              <a:t>L- Learn from the text- rely on info from text</a:t>
            </a:r>
          </a:p>
          <a:p>
            <a:r>
              <a:rPr lang="en-US" sz="3000" dirty="0" smtClean="0"/>
              <a:t>I- Investigate for bias</a:t>
            </a:r>
          </a:p>
          <a:p>
            <a:r>
              <a:rPr lang="en-US" sz="3000" dirty="0" smtClean="0"/>
              <a:t>D-Detect contradictions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855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6"/>
            <a:ext cx="9144000" cy="1325563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bg1"/>
                </a:solidFill>
              </a:rPr>
              <a:t>INSTITUTE FOR ACADEMIC EXCELLENCE</a:t>
            </a:r>
            <a:endParaRPr lang="en-US" sz="40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Professional Learning Community (PLC):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Dr. Jodi Robson, Professor &amp; Director of IAE</a:t>
            </a:r>
          </a:p>
          <a:p>
            <a:r>
              <a:rPr lang="en-US" dirty="0" smtClean="0"/>
              <a:t>Molly Bottorff, Professor &amp; PLC Chair</a:t>
            </a:r>
          </a:p>
          <a:p>
            <a:r>
              <a:rPr lang="en-US" dirty="0" smtClean="0"/>
              <a:t>Christin Hunter,  Professor</a:t>
            </a:r>
          </a:p>
          <a:p>
            <a:r>
              <a:rPr lang="en-US" dirty="0" smtClean="0"/>
              <a:t>Kelly </a:t>
            </a:r>
            <a:r>
              <a:rPr lang="en-US" dirty="0" err="1" smtClean="0"/>
              <a:t>Arnone</a:t>
            </a:r>
            <a:r>
              <a:rPr lang="en-US" dirty="0" smtClean="0"/>
              <a:t>, Professor </a:t>
            </a:r>
          </a:p>
          <a:p>
            <a:r>
              <a:rPr lang="en-US" dirty="0" smtClean="0"/>
              <a:t>Lisa Joseph, Professor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714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&quot;No&quot; Symbol 3"/>
          <p:cNvSpPr/>
          <p:nvPr/>
        </p:nvSpPr>
        <p:spPr>
          <a:xfrm>
            <a:off x="6123214" y="2209800"/>
            <a:ext cx="1143000" cy="1143000"/>
          </a:xfrm>
          <a:prstGeom prst="noSmoking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664" y="89345"/>
            <a:ext cx="7886700" cy="1325563"/>
          </a:xfrm>
        </p:spPr>
        <p:txBody>
          <a:bodyPr/>
          <a:lstStyle/>
          <a:p>
            <a:r>
              <a:rPr lang="en-US" dirty="0" smtClean="0"/>
              <a:t>Inference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544" y="996628"/>
            <a:ext cx="7520940" cy="4690572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Contradictions-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Misjudgments of situations. Information presented may be perceived inaccurately. </a:t>
            </a:r>
            <a:endParaRPr lang="en-US" sz="2000" b="0" dirty="0"/>
          </a:p>
          <a:p>
            <a:r>
              <a:rPr lang="en-US" sz="1200" b="0" dirty="0" smtClean="0"/>
              <a:t>Example: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Slurred Words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Poor Balance</a:t>
            </a:r>
            <a:endParaRPr lang="en-US" sz="2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Slow Movement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Uncontrolled </a:t>
            </a:r>
            <a:r>
              <a:rPr lang="en-US" sz="2000" b="0" dirty="0"/>
              <a:t>s</a:t>
            </a:r>
            <a:r>
              <a:rPr lang="en-US" sz="2000" b="0" dirty="0" smtClean="0"/>
              <a:t>haking in limbs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Rigid Muscles and stooped posture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Fatigue or tiredness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Depression</a:t>
            </a:r>
            <a:endParaRPr lang="en-US" sz="2000" b="0" dirty="0"/>
          </a:p>
          <a:p>
            <a:pPr marL="0" indent="0"/>
            <a:r>
              <a:rPr lang="en-US" sz="2000" b="0" dirty="0" smtClean="0"/>
              <a:t>These are ALL symptoms of Drug and Alcohol abuse EXCEPT for Rigid Muscles and stooped posture. </a:t>
            </a:r>
            <a:endParaRPr lang="en-US" sz="2000" b="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341914"/>
            <a:ext cx="1035769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599" y="2427357"/>
            <a:ext cx="2068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DRUG/ALCOHOL </a:t>
            </a:r>
          </a:p>
          <a:p>
            <a:pPr algn="ct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ABUSE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3214" y="3440408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PARKINSON’S </a:t>
            </a:r>
          </a:p>
          <a:p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DISEASE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726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8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2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7526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NLN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PASSAGE #3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332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048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C00000"/>
                </a:solidFill>
              </a:rPr>
              <a:t>Answers for Passage #3</a:t>
            </a:r>
          </a:p>
          <a:p>
            <a:pPr algn="ctr"/>
            <a:endParaRPr lang="en-US" sz="2800" dirty="0" smtClean="0">
              <a:solidFill>
                <a:srgbClr val="C00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 smtClean="0"/>
              <a:t>B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B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</a:t>
            </a:r>
          </a:p>
          <a:p>
            <a:pPr marL="342900" indent="-342900">
              <a:buAutoNum type="arabicPeriod"/>
            </a:pPr>
            <a:r>
              <a:rPr lang="en-US" sz="28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34421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Thank you for coming tonight</a:t>
            </a:r>
          </a:p>
          <a:p>
            <a:endParaRPr lang="en-US" dirty="0"/>
          </a:p>
          <a:p>
            <a:r>
              <a:rPr lang="en-US" sz="3000" dirty="0" smtClean="0"/>
              <a:t>GOOD LUCK !</a:t>
            </a:r>
            <a:endParaRPr lang="en-US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616199"/>
            <a:ext cx="5260213" cy="369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52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49"/>
            <a:ext cx="7886700" cy="1325563"/>
          </a:xfrm>
        </p:spPr>
        <p:txBody>
          <a:bodyPr/>
          <a:lstStyle/>
          <a:p>
            <a:r>
              <a:rPr lang="en-US" dirty="0" smtClean="0"/>
              <a:t>HS Level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81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WHAT IS THE </a:t>
            </a:r>
            <a:r>
              <a:rPr lang="en-US" b="1" u="sng" dirty="0" smtClean="0"/>
              <a:t>MAIN IDEA</a:t>
            </a:r>
            <a:r>
              <a:rPr lang="en-US" u="sng" dirty="0" smtClean="0"/>
              <a:t>?</a:t>
            </a:r>
          </a:p>
          <a:p>
            <a:pPr marL="457200" indent="-457200">
              <a:buAutoNum type="alphaUcPeriod"/>
            </a:pPr>
            <a:r>
              <a:rPr lang="en-US" dirty="0" smtClean="0"/>
              <a:t>Radiation is all </a:t>
            </a:r>
            <a:r>
              <a:rPr lang="en-US" dirty="0"/>
              <a:t>a</a:t>
            </a:r>
            <a:r>
              <a:rPr lang="en-US" dirty="0" smtClean="0"/>
              <a:t>round us.</a:t>
            </a:r>
          </a:p>
          <a:p>
            <a:pPr marL="457200" indent="-457200">
              <a:buAutoNum type="alphaUcPeriod"/>
            </a:pPr>
            <a:r>
              <a:rPr lang="en-US" dirty="0" smtClean="0"/>
              <a:t>Radiation biologists have learned that radiation can be harmful as well as helpful.</a:t>
            </a:r>
          </a:p>
          <a:p>
            <a:pPr marL="457200" indent="-457200">
              <a:buAutoNum type="alphaUcPeriod"/>
            </a:pPr>
            <a:r>
              <a:rPr lang="en-US" dirty="0" smtClean="0"/>
              <a:t>High doses of radiation disrupt the molecular structure of a body’s tissues.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BIRTH DEFECTS, TUMORS, EYE CATARACTS, AND OTHER DISORDERSARE THE RESULT OF…</a:t>
            </a:r>
          </a:p>
          <a:p>
            <a:pPr marL="0" indent="0">
              <a:buNone/>
            </a:pPr>
            <a:r>
              <a:rPr lang="en-US" dirty="0" smtClean="0"/>
              <a:t>A. Exposure to background radiation.</a:t>
            </a:r>
          </a:p>
          <a:p>
            <a:pPr marL="0" indent="0">
              <a:buNone/>
            </a:pPr>
            <a:r>
              <a:rPr lang="en-US" dirty="0" smtClean="0"/>
              <a:t>B. Changes in molecular structure of tissue.</a:t>
            </a:r>
          </a:p>
          <a:p>
            <a:pPr marL="0" indent="0">
              <a:buNone/>
            </a:pPr>
            <a:r>
              <a:rPr lang="en-US" dirty="0" smtClean="0"/>
              <a:t>C. MRIs.</a:t>
            </a:r>
          </a:p>
          <a:p>
            <a:pPr marL="0" indent="0">
              <a:buNone/>
            </a:pPr>
            <a:r>
              <a:rPr lang="en-US" dirty="0" smtClean="0"/>
              <a:t>D. Radiology procedures such as x-rays, CAT scans, PET scans, and MRIs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01374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752600"/>
            <a:ext cx="4343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NLN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PASSAGE #1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456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52400"/>
            <a:ext cx="73152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>
                <a:solidFill>
                  <a:srgbClr val="FF0000"/>
                </a:solidFill>
              </a:rPr>
              <a:t>Answers for Passage #1</a:t>
            </a:r>
          </a:p>
          <a:p>
            <a:endParaRPr lang="en-US" sz="2800" dirty="0"/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B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A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C</a:t>
            </a:r>
          </a:p>
          <a:p>
            <a:pPr marL="342900" indent="-342900">
              <a:buAutoNum type="arabicPeriod"/>
            </a:pPr>
            <a:r>
              <a:rPr lang="en-US" sz="2800" dirty="0" smtClean="0"/>
              <a:t>D</a:t>
            </a:r>
          </a:p>
          <a:p>
            <a:pPr marL="342900" indent="-342900">
              <a:buAutoNum type="arabicPeriod"/>
            </a:pPr>
            <a:r>
              <a:rPr lang="en-US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592801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15922"/>
            <a:ext cx="7886700" cy="132556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THE TEST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842972"/>
          </a:xfrm>
        </p:spPr>
        <p:txBody>
          <a:bodyPr>
            <a:normAutofit fontScale="92500" lnSpcReduction="10000"/>
          </a:bodyPr>
          <a:lstStyle/>
          <a:p>
            <a:pPr marL="0" indent="0"/>
            <a:r>
              <a:rPr lang="en-US" sz="3200" dirty="0" smtClean="0"/>
              <a:t> There </a:t>
            </a:r>
            <a:r>
              <a:rPr lang="en-US" sz="3200" dirty="0" smtClean="0"/>
              <a:t>are </a:t>
            </a:r>
            <a:r>
              <a:rPr lang="en-US" sz="3200" b="1" dirty="0" smtClean="0"/>
              <a:t>6-7 </a:t>
            </a:r>
            <a:r>
              <a:rPr lang="en-US" sz="3200" b="1" dirty="0" smtClean="0"/>
              <a:t>passages</a:t>
            </a:r>
          </a:p>
          <a:p>
            <a:pPr marL="0" indent="0">
              <a:buNone/>
            </a:pPr>
            <a:r>
              <a:rPr lang="en-US" sz="3200" b="1" dirty="0" smtClean="0"/>
              <a:t> </a:t>
            </a:r>
          </a:p>
          <a:p>
            <a:pPr marL="0" indent="0"/>
            <a:r>
              <a:rPr lang="en-US" sz="3200" b="1" dirty="0" smtClean="0"/>
              <a:t> 12 </a:t>
            </a:r>
            <a:r>
              <a:rPr lang="en-US" sz="3200" b="1" dirty="0" smtClean="0"/>
              <a:t>questions </a:t>
            </a:r>
            <a:r>
              <a:rPr lang="en-US" sz="3200" dirty="0" smtClean="0"/>
              <a:t>for each </a:t>
            </a:r>
            <a:r>
              <a:rPr lang="en-US" sz="3200" dirty="0" smtClean="0"/>
              <a:t>passage </a:t>
            </a: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/>
            <a:r>
              <a:rPr lang="en-US" sz="3200" dirty="0" smtClean="0"/>
              <a:t> A</a:t>
            </a:r>
            <a:r>
              <a:rPr lang="en-US" sz="3200" dirty="0" smtClean="0"/>
              <a:t> </a:t>
            </a:r>
            <a:r>
              <a:rPr lang="en-US" sz="3200" dirty="0" smtClean="0"/>
              <a:t>total of </a:t>
            </a:r>
            <a:r>
              <a:rPr lang="en-US" sz="3200" b="1" dirty="0" smtClean="0"/>
              <a:t>80 questions</a:t>
            </a:r>
            <a:r>
              <a:rPr lang="en-US" sz="3200" dirty="0" smtClean="0"/>
              <a:t>.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/>
            <a:r>
              <a:rPr lang="en-US" sz="3200" b="1" dirty="0" smtClean="0"/>
              <a:t> 60 </a:t>
            </a:r>
            <a:r>
              <a:rPr lang="en-US" sz="3200" b="1" dirty="0" smtClean="0"/>
              <a:t>minutes </a:t>
            </a:r>
            <a:r>
              <a:rPr lang="en-US" sz="3200" dirty="0" smtClean="0"/>
              <a:t>for the </a:t>
            </a:r>
            <a:r>
              <a:rPr lang="en-US" sz="3200" dirty="0" smtClean="0"/>
              <a:t>Verbal section</a:t>
            </a:r>
          </a:p>
          <a:p>
            <a:pPr marL="0" indent="0"/>
            <a:endParaRPr lang="en-US" sz="3200" dirty="0" smtClean="0"/>
          </a:p>
          <a:p>
            <a:pPr marL="0" indent="0"/>
            <a:r>
              <a:rPr lang="en-US" sz="3200" dirty="0"/>
              <a:t> </a:t>
            </a:r>
            <a:r>
              <a:rPr lang="en-US" sz="3200" b="1" dirty="0" smtClean="0"/>
              <a:t>8 minutes </a:t>
            </a:r>
            <a:r>
              <a:rPr lang="en-US" sz="3200" dirty="0" smtClean="0"/>
              <a:t>per story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- </a:t>
            </a:r>
            <a:r>
              <a:rPr lang="en-US" sz="3200" dirty="0"/>
              <a:t>R</a:t>
            </a:r>
            <a:r>
              <a:rPr lang="en-US" sz="3200" dirty="0" smtClean="0"/>
              <a:t>ead </a:t>
            </a:r>
            <a:r>
              <a:rPr lang="en-US" sz="3200" dirty="0" smtClean="0"/>
              <a:t>and </a:t>
            </a:r>
            <a:r>
              <a:rPr lang="en-US" sz="3200" dirty="0" smtClean="0"/>
              <a:t>Answer </a:t>
            </a:r>
            <a:r>
              <a:rPr lang="en-US" sz="3200" dirty="0" smtClean="0"/>
              <a:t>all </a:t>
            </a:r>
            <a:r>
              <a:rPr lang="en-US" sz="32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24945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FF0000"/>
                </a:solidFill>
              </a:rPr>
              <a:t>TEST-TAKING TIPS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u="sng" dirty="0" smtClean="0"/>
              <a:t>THESE STEPS MAY HELP UTILIZE YOUR TIME MOST EFFICIENTLY:</a:t>
            </a:r>
          </a:p>
          <a:p>
            <a:pPr marL="0" indent="0">
              <a:buNone/>
            </a:pPr>
            <a:endParaRPr lang="en-US" b="1" u="sng" dirty="0" smtClean="0"/>
          </a:p>
          <a:p>
            <a:pPr marL="285750" indent="-285750"/>
            <a:r>
              <a:rPr lang="en-US" dirty="0" smtClean="0">
                <a:solidFill>
                  <a:srgbClr val="FF0000"/>
                </a:solidFill>
              </a:rPr>
              <a:t>Step </a:t>
            </a:r>
            <a:r>
              <a:rPr lang="en-US" dirty="0">
                <a:solidFill>
                  <a:srgbClr val="FF0000"/>
                </a:solidFill>
              </a:rPr>
              <a:t>1- </a:t>
            </a:r>
            <a:r>
              <a:rPr lang="en-US" dirty="0"/>
              <a:t>Read the questions and answer options. I</a:t>
            </a:r>
            <a:r>
              <a:rPr lang="en-US" dirty="0" smtClean="0"/>
              <a:t>dentify the type of question…(for example, </a:t>
            </a:r>
            <a:r>
              <a:rPr lang="en-US" dirty="0"/>
              <a:t>“</a:t>
            </a:r>
            <a:r>
              <a:rPr lang="en-US" b="1" dirty="0" smtClean="0"/>
              <a:t>RIGHT-THERE/DETAILS</a:t>
            </a:r>
            <a:r>
              <a:rPr lang="en-US" dirty="0"/>
              <a:t>” questions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/>
          </a:p>
          <a:p>
            <a:pPr marL="285750" indent="-285750"/>
            <a:r>
              <a:rPr lang="en-US" dirty="0">
                <a:solidFill>
                  <a:srgbClr val="FF0000"/>
                </a:solidFill>
              </a:rPr>
              <a:t>Step 2- </a:t>
            </a:r>
            <a:r>
              <a:rPr lang="en-US" dirty="0"/>
              <a:t>Then, scan/skim the passage for as many answers as you can </a:t>
            </a:r>
            <a:r>
              <a:rPr lang="en-US" dirty="0" smtClean="0"/>
              <a:t>find, especially “</a:t>
            </a:r>
            <a:r>
              <a:rPr lang="en-US" b="1" dirty="0"/>
              <a:t>RIGHT-THERE/DETAILS</a:t>
            </a:r>
            <a:r>
              <a:rPr lang="en-US" dirty="0"/>
              <a:t>” questions</a:t>
            </a:r>
            <a:r>
              <a:rPr lang="en-US" dirty="0" smtClean="0"/>
              <a:t>…(</a:t>
            </a:r>
            <a:r>
              <a:rPr lang="en-US" dirty="0"/>
              <a:t>maybe 5-6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  <a:p>
            <a:pPr marL="285750" indent="-285750"/>
            <a:r>
              <a:rPr lang="en-US" dirty="0">
                <a:solidFill>
                  <a:srgbClr val="FF0000"/>
                </a:solidFill>
              </a:rPr>
              <a:t>Step 3- </a:t>
            </a:r>
            <a:r>
              <a:rPr lang="en-US" dirty="0"/>
              <a:t>Re-read the questions and answer </a:t>
            </a:r>
            <a:r>
              <a:rPr lang="en-US" dirty="0" smtClean="0"/>
              <a:t>options for </a:t>
            </a:r>
            <a:r>
              <a:rPr lang="en-US" b="1" dirty="0" smtClean="0"/>
              <a:t>MAIN IDEA, VOCABULARY, INFERENCE, AND TONE/PURPOSE </a:t>
            </a:r>
            <a:r>
              <a:rPr lang="en-US" dirty="0" smtClean="0"/>
              <a:t>questions. </a:t>
            </a:r>
          </a:p>
          <a:p>
            <a:pPr marL="0" indent="0">
              <a:buNone/>
            </a:pPr>
            <a:endParaRPr lang="en-US" dirty="0" smtClean="0"/>
          </a:p>
          <a:p>
            <a:pPr marL="285750" indent="-285750"/>
            <a:r>
              <a:rPr lang="en-US" dirty="0">
                <a:solidFill>
                  <a:srgbClr val="FF0000"/>
                </a:solidFill>
              </a:rPr>
              <a:t>Step </a:t>
            </a:r>
            <a:r>
              <a:rPr lang="en-US" dirty="0" smtClean="0">
                <a:solidFill>
                  <a:srgbClr val="FF0000"/>
                </a:solidFill>
              </a:rPr>
              <a:t>4- </a:t>
            </a:r>
            <a:r>
              <a:rPr lang="en-US" dirty="0" smtClean="0"/>
              <a:t>Read/Skim </a:t>
            </a:r>
            <a:r>
              <a:rPr lang="en-US" dirty="0"/>
              <a:t>the passage </a:t>
            </a:r>
            <a:r>
              <a:rPr lang="en-US" dirty="0" smtClean="0"/>
              <a:t>quickly. Then </a:t>
            </a:r>
            <a:r>
              <a:rPr lang="en-US" dirty="0"/>
              <a:t>proceed to the </a:t>
            </a:r>
            <a:r>
              <a:rPr lang="en-US" dirty="0" smtClean="0"/>
              <a:t>questions to </a:t>
            </a:r>
            <a:r>
              <a:rPr lang="en-US" dirty="0"/>
              <a:t>answer as many items as you can (maybe 2-3</a:t>
            </a:r>
            <a:r>
              <a:rPr lang="en-US" dirty="0" smtClean="0"/>
              <a:t>)</a:t>
            </a:r>
          </a:p>
          <a:p>
            <a:pPr marL="285750" indent="-285750"/>
            <a:endParaRPr lang="en-US" dirty="0"/>
          </a:p>
          <a:p>
            <a:pPr marL="285750" indent="-285750"/>
            <a:r>
              <a:rPr lang="en-US" dirty="0">
                <a:solidFill>
                  <a:srgbClr val="FF0000"/>
                </a:solidFill>
              </a:rPr>
              <a:t>Step 3- </a:t>
            </a:r>
            <a:r>
              <a:rPr lang="en-US" dirty="0"/>
              <a:t>Read the passage </a:t>
            </a:r>
            <a:r>
              <a:rPr lang="en-US" dirty="0" smtClean="0"/>
              <a:t>carefully. Then </a:t>
            </a:r>
            <a:r>
              <a:rPr lang="en-US" dirty="0"/>
              <a:t>answer the remaining unanswered </a:t>
            </a:r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/>
          </a:p>
          <a:p>
            <a:pPr marL="0" indent="0"/>
            <a:r>
              <a:rPr lang="en-US" dirty="0" smtClean="0"/>
              <a:t> Limit </a:t>
            </a:r>
            <a:r>
              <a:rPr lang="en-US" dirty="0"/>
              <a:t>the time you spend on each story to 8 minutes- if you have time after you read </a:t>
            </a: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all </a:t>
            </a:r>
            <a:r>
              <a:rPr lang="en-US" dirty="0"/>
              <a:t>the passages, then go back and review your answers or answer questions you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may </a:t>
            </a:r>
            <a:r>
              <a:rPr lang="en-US" dirty="0"/>
              <a:t>have left blank.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1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VOCABULARY	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7675350" cy="43513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Vocabulary- all the words understood </a:t>
            </a:r>
            <a:r>
              <a:rPr lang="en-US" sz="2000" b="0" dirty="0" smtClean="0"/>
              <a:t>by </a:t>
            </a:r>
            <a:r>
              <a:rPr lang="en-US" sz="2000" b="0" dirty="0" smtClean="0"/>
              <a:t>a </a:t>
            </a:r>
            <a:r>
              <a:rPr lang="en-US" sz="2000" b="0" dirty="0" smtClean="0"/>
              <a:t>person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S</a:t>
            </a:r>
            <a:r>
              <a:rPr lang="en-US" sz="2000" b="0" dirty="0" smtClean="0"/>
              <a:t>ubcategories </a:t>
            </a:r>
            <a:r>
              <a:rPr lang="en-US" sz="2000" b="0" dirty="0" smtClean="0"/>
              <a:t>of </a:t>
            </a:r>
            <a:r>
              <a:rPr lang="en-US" sz="2000" b="0" dirty="0" smtClean="0"/>
              <a:t>vocabulary: </a:t>
            </a:r>
            <a:endParaRPr lang="en-US" sz="2000" b="0" dirty="0" smtClean="0"/>
          </a:p>
          <a:p>
            <a:pPr marL="1040130" lvl="5" indent="-285750">
              <a:buFont typeface="Arial" pitchFamily="34" charset="0"/>
              <a:buChar char="•"/>
            </a:pPr>
            <a:r>
              <a:rPr lang="en-US" sz="2000" b="0" dirty="0" smtClean="0"/>
              <a:t>Work</a:t>
            </a:r>
            <a:endParaRPr lang="en-US" sz="2000" b="0" dirty="0"/>
          </a:p>
          <a:p>
            <a:pPr marL="1040130" lvl="5" indent="-285750">
              <a:buFont typeface="Arial" pitchFamily="34" charset="0"/>
              <a:buChar char="•"/>
            </a:pPr>
            <a:r>
              <a:rPr lang="en-US" sz="2000" b="0" dirty="0" smtClean="0"/>
              <a:t>Conversation</a:t>
            </a:r>
            <a:endParaRPr lang="en-US" sz="2000" b="0" dirty="0"/>
          </a:p>
          <a:p>
            <a:pPr marL="1040130" lvl="5" indent="-285750">
              <a:buFont typeface="Arial" pitchFamily="34" charset="0"/>
              <a:buChar char="•"/>
            </a:pPr>
            <a:r>
              <a:rPr lang="en-US" sz="2000" b="0" dirty="0" smtClean="0"/>
              <a:t>Academic</a:t>
            </a:r>
          </a:p>
          <a:p>
            <a:r>
              <a:rPr lang="en-US" b="0" dirty="0" smtClean="0"/>
              <a:t>By the age of 18 you have approximately 60,000 words</a:t>
            </a:r>
          </a:p>
          <a:p>
            <a:r>
              <a:rPr lang="en-US" dirty="0"/>
              <a:t>T</a:t>
            </a:r>
            <a:r>
              <a:rPr lang="en-US" b="0" dirty="0" smtClean="0"/>
              <a:t>hrough </a:t>
            </a:r>
            <a:r>
              <a:rPr lang="en-US" b="0" dirty="0" smtClean="0"/>
              <a:t>your college studies you will add an </a:t>
            </a:r>
            <a:r>
              <a:rPr lang="en-US" b="0" dirty="0" smtClean="0"/>
              <a:t>additional </a:t>
            </a:r>
            <a:r>
              <a:rPr lang="en-US" b="0" dirty="0" smtClean="0"/>
              <a:t>20,000 words. </a:t>
            </a:r>
            <a:r>
              <a:rPr lang="en-US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94360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Owens, Jr., Robert E. (1996). </a:t>
            </a:r>
            <a:r>
              <a:rPr lang="en-US" sz="1200" i="1" dirty="0"/>
              <a:t>Language development: An introduction (fourth edition</a:t>
            </a:r>
            <a:r>
              <a:rPr lang="en-US" sz="1200" i="1" dirty="0" smtClean="0"/>
              <a:t>). </a:t>
            </a:r>
            <a:r>
              <a:rPr lang="en-US" sz="1200" dirty="0" smtClean="0"/>
              <a:t>Boston</a:t>
            </a:r>
            <a:r>
              <a:rPr lang="en-US" sz="1200" dirty="0"/>
              <a:t>, MA: </a:t>
            </a:r>
            <a:r>
              <a:rPr lang="en-US" sz="1200" dirty="0" err="1"/>
              <a:t>Allyn</a:t>
            </a:r>
            <a:r>
              <a:rPr lang="en-US" sz="1200" dirty="0"/>
              <a:t> and Bacon.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914853"/>
              </p:ext>
            </p:extLst>
          </p:nvPr>
        </p:nvGraphicFramePr>
        <p:xfrm>
          <a:off x="5486400" y="0"/>
          <a:ext cx="3657600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2743200"/>
              </a:tblGrid>
              <a:tr h="1107461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words</a:t>
                      </a:r>
                      <a:r>
                        <a:rPr lang="en-US" baseline="0" dirty="0" smtClean="0"/>
                        <a:t> in vocabulary</a:t>
                      </a:r>
                      <a:endParaRPr lang="en-US" dirty="0"/>
                    </a:p>
                  </a:txBody>
                  <a:tcPr/>
                </a:tc>
              </a:tr>
              <a:tr h="545467">
                <a:tc>
                  <a:txBody>
                    <a:bodyPr/>
                    <a:lstStyle/>
                    <a:p>
                      <a:r>
                        <a:rPr lang="en-US" sz="1350" dirty="0" smtClean="0"/>
                        <a:t>12-18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words</a:t>
                      </a:r>
                      <a:endParaRPr lang="en-US" dirty="0"/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200-300</a:t>
                      </a:r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900-1000</a:t>
                      </a:r>
                      <a:endParaRPr lang="en-US" dirty="0"/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1500-1600</a:t>
                      </a:r>
                      <a:endParaRPr lang="en-US" dirty="0"/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2,100-2,200</a:t>
                      </a:r>
                      <a:endParaRPr lang="en-US" dirty="0"/>
                    </a:p>
                  </a:txBody>
                  <a:tcPr/>
                </a:tc>
              </a:tr>
              <a:tr h="545467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2,600 they</a:t>
                      </a:r>
                      <a:r>
                        <a:rPr lang="en-US" baseline="0" dirty="0" smtClean="0"/>
                        <a:t> use but 20,000-24,000 they understand</a:t>
                      </a:r>
                    </a:p>
                  </a:txBody>
                  <a:tcPr/>
                </a:tc>
              </a:tr>
              <a:tr h="322321"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24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000" y="1371600"/>
            <a:ext cx="7675350" cy="51816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b="0" dirty="0" smtClean="0"/>
              <a:t>To add words to your </a:t>
            </a:r>
            <a:r>
              <a:rPr lang="en-US" b="0" dirty="0" smtClean="0"/>
              <a:t>vocabulary, use </a:t>
            </a:r>
            <a:r>
              <a:rPr lang="en-US" b="0" dirty="0" smtClean="0"/>
              <a:t>context clues </a:t>
            </a:r>
            <a:endParaRPr lang="en-US" b="0" dirty="0" smtClean="0"/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Context </a:t>
            </a:r>
            <a:r>
              <a:rPr lang="en-US" b="0" dirty="0" smtClean="0"/>
              <a:t>clues – information that surrounds a new word; it is used to understand its </a:t>
            </a:r>
            <a:r>
              <a:rPr lang="en-US" b="0" dirty="0" smtClean="0"/>
              <a:t>meaning</a:t>
            </a:r>
          </a:p>
          <a:p>
            <a:pPr marL="0" indent="0">
              <a:buNone/>
            </a:pPr>
            <a:endParaRPr lang="en-US" b="0" dirty="0" smtClean="0"/>
          </a:p>
          <a:p>
            <a:r>
              <a:rPr lang="en-US" b="0" dirty="0" smtClean="0">
                <a:solidFill>
                  <a:srgbClr val="C00000"/>
                </a:solidFill>
              </a:rPr>
              <a:t>S.A.G.E</a:t>
            </a:r>
            <a:r>
              <a:rPr lang="en-US" b="0" dirty="0" smtClean="0"/>
              <a:t> </a:t>
            </a:r>
            <a:r>
              <a:rPr lang="en-US" b="0" dirty="0" smtClean="0"/>
              <a:t>is the acronym used to describe the approach</a:t>
            </a:r>
          </a:p>
          <a:p>
            <a:r>
              <a:rPr lang="en-US" b="0" dirty="0" smtClean="0"/>
              <a:t>S- Synonyms</a:t>
            </a:r>
          </a:p>
          <a:p>
            <a:r>
              <a:rPr lang="en-US" dirty="0" smtClean="0"/>
              <a:t>A</a:t>
            </a:r>
            <a:r>
              <a:rPr lang="en-US" b="0" dirty="0" smtClean="0"/>
              <a:t>- Antonyms</a:t>
            </a:r>
          </a:p>
          <a:p>
            <a:r>
              <a:rPr lang="en-US" dirty="0" smtClean="0"/>
              <a:t>G</a:t>
            </a:r>
            <a:r>
              <a:rPr lang="en-US" b="0" dirty="0" smtClean="0"/>
              <a:t>- General context</a:t>
            </a:r>
          </a:p>
          <a:p>
            <a:r>
              <a:rPr lang="en-US" dirty="0" smtClean="0"/>
              <a:t>E</a:t>
            </a:r>
            <a:r>
              <a:rPr lang="en-US" b="0" dirty="0" smtClean="0"/>
              <a:t>-Example</a:t>
            </a:r>
          </a:p>
        </p:txBody>
      </p:sp>
    </p:spTree>
    <p:extLst>
      <p:ext uri="{BB962C8B-B14F-4D97-AF65-F5344CB8AC3E}">
        <p14:creationId xmlns:p14="http://schemas.microsoft.com/office/powerpoint/2010/main" val="4059194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1607</TotalTime>
  <Words>1206</Words>
  <Application>Microsoft Office PowerPoint</Application>
  <PresentationFormat>On-screen Show (4:3)</PresentationFormat>
  <Paragraphs>264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Corbel</vt:lpstr>
      <vt:lpstr>Wingdings</vt:lpstr>
      <vt:lpstr>Depth</vt:lpstr>
      <vt:lpstr>NLN Workshop Verbal </vt:lpstr>
      <vt:lpstr>INSTITUTE FOR ACADEMIC EXCELLENCE</vt:lpstr>
      <vt:lpstr>HS Level Passage</vt:lpstr>
      <vt:lpstr>PowerPoint Presentation</vt:lpstr>
      <vt:lpstr>PowerPoint Presentation</vt:lpstr>
      <vt:lpstr>THE TEST</vt:lpstr>
      <vt:lpstr>TEST-TAKING TIPS</vt:lpstr>
      <vt:lpstr>VOCABULARY </vt:lpstr>
      <vt:lpstr>Vocabulary </vt:lpstr>
      <vt:lpstr>Context Clues </vt:lpstr>
      <vt:lpstr>Prefix, root, suffix</vt:lpstr>
      <vt:lpstr>WHAT IS THE MAIN IDEA?</vt:lpstr>
      <vt:lpstr>MAIN IDEA</vt:lpstr>
      <vt:lpstr>DETAILS</vt:lpstr>
      <vt:lpstr>FINDING DETAILS </vt:lpstr>
      <vt:lpstr>TONE</vt:lpstr>
      <vt:lpstr>PURPOSE </vt:lpstr>
      <vt:lpstr>INFERENCES</vt:lpstr>
      <vt:lpstr>Inferences</vt:lpstr>
      <vt:lpstr>Inference </vt:lpstr>
      <vt:lpstr>PowerPoint Presentation</vt:lpstr>
      <vt:lpstr>PowerPoint Presentation</vt:lpstr>
      <vt:lpstr>Questions?</vt:lpstr>
    </vt:vector>
  </TitlesOfParts>
  <Company>Indian River State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MA114 ASC Lab</dc:creator>
  <cp:lastModifiedBy>C102 Classroom</cp:lastModifiedBy>
  <cp:revision>50</cp:revision>
  <dcterms:created xsi:type="dcterms:W3CDTF">2012-07-05T20:47:35Z</dcterms:created>
  <dcterms:modified xsi:type="dcterms:W3CDTF">2015-02-05T22:09:23Z</dcterms:modified>
</cp:coreProperties>
</file>