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64" r:id="rId2"/>
    <p:sldId id="296" r:id="rId3"/>
    <p:sldId id="276" r:id="rId4"/>
    <p:sldId id="281" r:id="rId5"/>
    <p:sldId id="278" r:id="rId6"/>
    <p:sldId id="282" r:id="rId7"/>
    <p:sldId id="295" r:id="rId8"/>
    <p:sldId id="283" r:id="rId9"/>
    <p:sldId id="284" r:id="rId10"/>
    <p:sldId id="286" r:id="rId11"/>
    <p:sldId id="285" r:id="rId12"/>
    <p:sldId id="287" r:id="rId13"/>
    <p:sldId id="294" r:id="rId14"/>
    <p:sldId id="288" r:id="rId15"/>
    <p:sldId id="289" r:id="rId16"/>
    <p:sldId id="290" r:id="rId17"/>
    <p:sldId id="293" r:id="rId18"/>
    <p:sldId id="291"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280" autoAdjust="0"/>
  </p:normalViewPr>
  <p:slideViewPr>
    <p:cSldViewPr showGuides="1">
      <p:cViewPr varScale="1">
        <p:scale>
          <a:sx n="121" d="100"/>
          <a:sy n="121" d="100"/>
        </p:scale>
        <p:origin x="176" y="30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11/21/19</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11/21/19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11/21/19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11/21/19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11/21/19</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11/21/19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11/21/19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11/21/19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11/21/19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11/21/19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11/21/19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11/21/19</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5656" y="1219200"/>
            <a:ext cx="7872545" cy="1320799"/>
          </a:xfrm>
        </p:spPr>
        <p:txBody>
          <a:bodyPr>
            <a:normAutofit/>
          </a:bodyPr>
          <a:lstStyle/>
          <a:p>
            <a:r>
              <a:rPr lang="en-US" sz="7000" dirty="0"/>
              <a:t>Readers Wanted!</a:t>
            </a:r>
          </a:p>
        </p:txBody>
      </p:sp>
      <p:sp>
        <p:nvSpPr>
          <p:cNvPr id="3" name="Subtitle 2"/>
          <p:cNvSpPr>
            <a:spLocks noGrp="1"/>
          </p:cNvSpPr>
          <p:nvPr>
            <p:ph type="subTitle" idx="1"/>
          </p:nvPr>
        </p:nvSpPr>
        <p:spPr>
          <a:xfrm>
            <a:off x="4341812" y="3429000"/>
            <a:ext cx="7415345" cy="1371600"/>
          </a:xfrm>
        </p:spPr>
        <p:txBody>
          <a:bodyPr>
            <a:normAutofit/>
          </a:bodyPr>
          <a:lstStyle/>
          <a:p>
            <a:r>
              <a:rPr lang="en-US" sz="3200" dirty="0"/>
              <a:t>Getting Your Students to Complete the Assigned Course Readings</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Strategy 1: </a:t>
            </a:r>
            <a:br>
              <a:rPr lang="en-US" dirty="0"/>
            </a:br>
            <a:r>
              <a:rPr lang="en-US" dirty="0"/>
              <a:t>Selective reading assignments</a:t>
            </a:r>
          </a:p>
        </p:txBody>
      </p:sp>
      <p:sp>
        <p:nvSpPr>
          <p:cNvPr id="5" name="Content Placeholder 4"/>
          <p:cNvSpPr>
            <a:spLocks noGrp="1"/>
          </p:cNvSpPr>
          <p:nvPr>
            <p:ph sz="half" idx="1"/>
          </p:nvPr>
        </p:nvSpPr>
        <p:spPr>
          <a:xfrm>
            <a:off x="1117308" y="1701800"/>
            <a:ext cx="9777703" cy="4470400"/>
          </a:xfrm>
        </p:spPr>
        <p:txBody>
          <a:bodyPr>
            <a:normAutofit/>
          </a:bodyPr>
          <a:lstStyle/>
          <a:p>
            <a:pPr marL="0" indent="0" algn="ctr">
              <a:buNone/>
            </a:pPr>
            <a:r>
              <a:rPr lang="en-US" b="1" dirty="0"/>
              <a:t>Jigsaw Reading Strategy</a:t>
            </a:r>
          </a:p>
          <a:p>
            <a:pPr marL="0" indent="0">
              <a:buNone/>
            </a:pPr>
            <a:r>
              <a:rPr lang="en-US" dirty="0"/>
              <a:t>Jigsaw is a strategy that emphasizes cooperative learning by providing students an opportunity to actively help each other build comprehension.</a:t>
            </a:r>
          </a:p>
          <a:p>
            <a:pPr lvl="1"/>
            <a:r>
              <a:rPr lang="en-US" dirty="0"/>
              <a:t>Assign selective course readings/chapters prior to class</a:t>
            </a:r>
          </a:p>
          <a:p>
            <a:pPr lvl="2"/>
            <a:r>
              <a:rPr lang="en-US" dirty="0"/>
              <a:t>Provide groups with set of guiding questions/notes</a:t>
            </a:r>
          </a:p>
          <a:p>
            <a:pPr lvl="1"/>
            <a:r>
              <a:rPr lang="en-US" dirty="0"/>
              <a:t>Group becomes the expert to teach to rest of class</a:t>
            </a:r>
          </a:p>
          <a:p>
            <a:pPr lvl="2"/>
            <a:r>
              <a:rPr lang="en-US" dirty="0"/>
              <a:t>Provide class with full set of guiding questions/notes from all groups to assist with note-taking</a:t>
            </a:r>
          </a:p>
          <a:p>
            <a:pPr lvl="1"/>
            <a:endParaRPr lang="en-US" dirty="0"/>
          </a:p>
        </p:txBody>
      </p:sp>
    </p:spTree>
    <p:extLst>
      <p:ext uri="{BB962C8B-B14F-4D97-AF65-F5344CB8AC3E}">
        <p14:creationId xmlns:p14="http://schemas.microsoft.com/office/powerpoint/2010/main" val="389616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a:t>
            </a:r>
            <a:br>
              <a:rPr lang="en-US" dirty="0"/>
            </a:br>
            <a:r>
              <a:rPr lang="en-US" dirty="0"/>
              <a:t>Jigsaw Guided notes</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370013" y="2259806"/>
            <a:ext cx="4470400" cy="335280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551613" y="2260600"/>
            <a:ext cx="4470400" cy="3352800"/>
          </a:xfrm>
        </p:spPr>
      </p:pic>
    </p:spTree>
    <p:extLst>
      <p:ext uri="{BB962C8B-B14F-4D97-AF65-F5344CB8AC3E}">
        <p14:creationId xmlns:p14="http://schemas.microsoft.com/office/powerpoint/2010/main" val="98145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828800"/>
          </a:xfrm>
        </p:spPr>
        <p:txBody>
          <a:bodyPr>
            <a:normAutofit/>
          </a:bodyPr>
          <a:lstStyle/>
          <a:p>
            <a:pPr algn="ctr"/>
            <a:r>
              <a:rPr lang="en-US" dirty="0"/>
              <a:t>Strategy 2: </a:t>
            </a:r>
            <a:br>
              <a:rPr lang="en-US" dirty="0"/>
            </a:br>
            <a:r>
              <a:rPr lang="en-US" dirty="0"/>
              <a:t>Review vocabulary </a:t>
            </a:r>
            <a:endParaRPr lang="en-US" sz="2200" dirty="0"/>
          </a:p>
        </p:txBody>
      </p:sp>
      <p:sp>
        <p:nvSpPr>
          <p:cNvPr id="5" name="Content Placeholder 4"/>
          <p:cNvSpPr>
            <a:spLocks noGrp="1"/>
          </p:cNvSpPr>
          <p:nvPr>
            <p:ph sz="half" idx="1"/>
          </p:nvPr>
        </p:nvSpPr>
        <p:spPr>
          <a:xfrm>
            <a:off x="1117309" y="2133600"/>
            <a:ext cx="4977104" cy="4038600"/>
          </a:xfrm>
        </p:spPr>
        <p:txBody>
          <a:bodyPr/>
          <a:lstStyle/>
          <a:p>
            <a:pPr marL="0" indent="0">
              <a:buNone/>
            </a:pPr>
            <a:r>
              <a:rPr lang="en-US" dirty="0"/>
              <a:t>Review with Charts</a:t>
            </a:r>
          </a:p>
          <a:p>
            <a:r>
              <a:rPr lang="en-US" dirty="0"/>
              <a:t>Identify essential terms and concepts</a:t>
            </a:r>
          </a:p>
          <a:p>
            <a:r>
              <a:rPr lang="en-US" dirty="0"/>
              <a:t>Provide sticky notes and list of terms</a:t>
            </a:r>
          </a:p>
          <a:p>
            <a:r>
              <a:rPr lang="en-US" dirty="0"/>
              <a:t>Students post to charts prior to lesson (</a:t>
            </a:r>
            <a:r>
              <a:rPr lang="en-US" dirty="0" err="1"/>
              <a:t>Bellwork</a:t>
            </a:r>
            <a:r>
              <a:rPr lang="en-US" dirty="0"/>
              <a:t>)</a:t>
            </a:r>
          </a:p>
          <a:p>
            <a:endParaRPr lang="en-US" dirty="0"/>
          </a:p>
        </p:txBody>
      </p:sp>
      <p:pic>
        <p:nvPicPr>
          <p:cNvPr id="6"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12" y="1905000"/>
            <a:ext cx="4444191" cy="4303643"/>
          </a:xfrm>
          <a:prstGeom prst="rect">
            <a:avLst/>
          </a:prstGeom>
        </p:spPr>
      </p:pic>
    </p:spTree>
    <p:extLst>
      <p:ext uri="{BB962C8B-B14F-4D97-AF65-F5344CB8AC3E}">
        <p14:creationId xmlns:p14="http://schemas.microsoft.com/office/powerpoint/2010/main" val="328780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833038" cy="990600"/>
          </a:xfrm>
        </p:spPr>
        <p:txBody>
          <a:bodyPr/>
          <a:lstStyle/>
          <a:p>
            <a:r>
              <a:rPr lang="en-US" dirty="0"/>
              <a:t>Review Chart Example for Vocabulary</a:t>
            </a:r>
          </a:p>
        </p:txBody>
      </p:sp>
      <p:sp>
        <p:nvSpPr>
          <p:cNvPr id="3" name="Content Placeholder 2"/>
          <p:cNvSpPr>
            <a:spLocks noGrp="1"/>
          </p:cNvSpPr>
          <p:nvPr>
            <p:ph sz="half" idx="1"/>
          </p:nvPr>
        </p:nvSpPr>
        <p:spPr>
          <a:xfrm>
            <a:off x="1117309" y="1701800"/>
            <a:ext cx="4977104" cy="4775200"/>
          </a:xfrm>
        </p:spPr>
        <p:txBody>
          <a:bodyPr>
            <a:normAutofit/>
          </a:bodyPr>
          <a:lstStyle/>
          <a:p>
            <a:pPr marL="0" indent="0">
              <a:buNone/>
            </a:pPr>
            <a:r>
              <a:rPr lang="en-US" dirty="0" err="1"/>
              <a:t>Bellwork</a:t>
            </a:r>
            <a:endParaRPr lang="en-US" dirty="0"/>
          </a:p>
          <a:p>
            <a:pPr marL="0" indent="0">
              <a:buNone/>
            </a:pPr>
            <a:r>
              <a:rPr lang="en-US" dirty="0"/>
              <a:t>Selective reading</a:t>
            </a:r>
          </a:p>
          <a:p>
            <a:pPr marL="0" indent="0">
              <a:buNone/>
            </a:pPr>
            <a:r>
              <a:rPr lang="en-US" dirty="0" err="1"/>
              <a:t>Padlet</a:t>
            </a:r>
            <a:endParaRPr lang="en-US" dirty="0"/>
          </a:p>
          <a:p>
            <a:pPr marL="0" indent="0">
              <a:buNone/>
            </a:pPr>
            <a:r>
              <a:rPr lang="en-US" dirty="0"/>
              <a:t>Guided notes</a:t>
            </a:r>
          </a:p>
          <a:p>
            <a:pPr marL="0" indent="0">
              <a:buNone/>
            </a:pPr>
            <a:r>
              <a:rPr lang="en-US" dirty="0"/>
              <a:t>Poll Everywhere</a:t>
            </a:r>
          </a:p>
          <a:p>
            <a:pPr marL="0" indent="0">
              <a:buNone/>
            </a:pPr>
            <a:r>
              <a:rPr lang="en-US" dirty="0"/>
              <a:t>Review chart</a:t>
            </a:r>
          </a:p>
          <a:p>
            <a:pPr marL="0" indent="0">
              <a:buNone/>
            </a:pPr>
            <a:r>
              <a:rPr lang="en-US" dirty="0"/>
              <a:t>Exit Tickets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29246" y="1691140"/>
            <a:ext cx="5221101" cy="4485107"/>
          </a:xfrm>
        </p:spPr>
      </p:pic>
    </p:spTree>
    <p:extLst>
      <p:ext uri="{BB962C8B-B14F-4D97-AF65-F5344CB8AC3E}">
        <p14:creationId xmlns:p14="http://schemas.microsoft.com/office/powerpoint/2010/main" val="1361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76200"/>
            <a:ext cx="12114213" cy="1447800"/>
          </a:xfrm>
        </p:spPr>
        <p:txBody>
          <a:bodyPr>
            <a:normAutofit/>
          </a:bodyPr>
          <a:lstStyle/>
          <a:p>
            <a:pPr algn="ctr"/>
            <a:r>
              <a:rPr lang="en-US" u="sng" dirty="0"/>
              <a:t>Finding:</a:t>
            </a:r>
            <a:r>
              <a:rPr lang="en-US" dirty="0"/>
              <a:t> Students do not believe that reading more will help their understanding. </a:t>
            </a:r>
          </a:p>
        </p:txBody>
      </p:sp>
      <p:sp>
        <p:nvSpPr>
          <p:cNvPr id="4" name="Rectangle 3"/>
          <p:cNvSpPr/>
          <p:nvPr/>
        </p:nvSpPr>
        <p:spPr>
          <a:xfrm>
            <a:off x="2741611" y="2057400"/>
            <a:ext cx="7239001" cy="1569660"/>
          </a:xfrm>
          <a:prstGeom prst="rect">
            <a:avLst/>
          </a:prstGeom>
        </p:spPr>
        <p:txBody>
          <a:bodyPr wrap="square">
            <a:spAutoFit/>
          </a:bodyPr>
          <a:lstStyle/>
          <a:p>
            <a:pPr algn="ctr"/>
            <a:r>
              <a:rPr lang="en-US" dirty="0"/>
              <a:t>Survey Question:</a:t>
            </a:r>
          </a:p>
          <a:p>
            <a:pPr algn="ctr"/>
            <a:r>
              <a:rPr lang="en-US" dirty="0"/>
              <a:t>Do you feel if you read more it will help you get a better/deeper understanding of the assigned materials? Why or why not?</a:t>
            </a:r>
          </a:p>
        </p:txBody>
      </p:sp>
      <p:sp>
        <p:nvSpPr>
          <p:cNvPr id="5" name="Rectangle 4"/>
          <p:cNvSpPr/>
          <p:nvPr/>
        </p:nvSpPr>
        <p:spPr>
          <a:xfrm>
            <a:off x="4454524" y="4953000"/>
            <a:ext cx="2667000" cy="461665"/>
          </a:xfrm>
          <a:prstGeom prst="rect">
            <a:avLst/>
          </a:prstGeom>
        </p:spPr>
        <p:txBody>
          <a:bodyPr wrap="square">
            <a:spAutoFit/>
          </a:bodyPr>
          <a:lstStyle/>
          <a:p>
            <a:r>
              <a:rPr lang="en-US" dirty="0"/>
              <a:t>Answer:100% No</a:t>
            </a:r>
          </a:p>
        </p:txBody>
      </p:sp>
    </p:spTree>
    <p:extLst>
      <p:ext uri="{BB962C8B-B14F-4D97-AF65-F5344CB8AC3E}">
        <p14:creationId xmlns:p14="http://schemas.microsoft.com/office/powerpoint/2010/main" val="369858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524000"/>
          </a:xfrm>
        </p:spPr>
        <p:txBody>
          <a:bodyPr>
            <a:normAutofit/>
          </a:bodyPr>
          <a:lstStyle/>
          <a:p>
            <a:pPr algn="ctr"/>
            <a:r>
              <a:rPr lang="en-US" dirty="0"/>
              <a:t>Strategy 1: </a:t>
            </a:r>
            <a:br>
              <a:rPr lang="en-US" dirty="0"/>
            </a:br>
            <a:r>
              <a:rPr lang="en-US" dirty="0"/>
              <a:t>Pre-teach exit ticket using </a:t>
            </a:r>
            <a:r>
              <a:rPr lang="en-US" dirty="0" err="1"/>
              <a:t>Padlet</a:t>
            </a:r>
            <a:endParaRPr lang="en-US" dirty="0"/>
          </a:p>
        </p:txBody>
      </p:sp>
      <p:pic>
        <p:nvPicPr>
          <p:cNvPr id="4" name="Content Placeholder 3"/>
          <p:cNvPicPr>
            <a:picLocks noGrp="1" noChangeAspect="1"/>
          </p:cNvPicPr>
          <p:nvPr>
            <p:ph sz="half" idx="2"/>
          </p:nvPr>
        </p:nvPicPr>
        <p:blipFill>
          <a:blip r:embed="rId2"/>
          <a:stretch>
            <a:fillRect/>
          </a:stretch>
        </p:blipFill>
        <p:spPr>
          <a:xfrm>
            <a:off x="6297612" y="1825906"/>
            <a:ext cx="5435600" cy="4229371"/>
          </a:xfrm>
          <a:prstGeom prst="rect">
            <a:avLst/>
          </a:prstGeom>
        </p:spPr>
      </p:pic>
      <p:sp>
        <p:nvSpPr>
          <p:cNvPr id="6" name="Content Placeholder 4"/>
          <p:cNvSpPr txBox="1">
            <a:spLocks noGrp="1"/>
          </p:cNvSpPr>
          <p:nvPr>
            <p:ph sz="half" idx="1"/>
          </p:nvPr>
        </p:nvSpPr>
        <p:spPr>
          <a:xfrm>
            <a:off x="1117600" y="1600200"/>
            <a:ext cx="4976813" cy="45720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1706581" indent="0" algn="l" defTabSz="1218987" rtl="0" eaLnBrk="1" latinLnBrk="0" hangingPunct="1">
              <a:lnSpc>
                <a:spcPct val="95000"/>
              </a:lnSpc>
              <a:spcBef>
                <a:spcPts val="1066"/>
              </a:spcBef>
              <a:buSzPct val="90000"/>
              <a:buFont typeface="Century Gothic" pitchFamily="34" charset="0"/>
              <a:buNone/>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US" dirty="0"/>
              <a:t>Pre-teach using </a:t>
            </a:r>
            <a:r>
              <a:rPr lang="en-US" dirty="0" err="1"/>
              <a:t>Padlet</a:t>
            </a:r>
            <a:endParaRPr lang="en-US" dirty="0"/>
          </a:p>
          <a:p>
            <a:pPr lvl="1"/>
            <a:r>
              <a:rPr lang="en-US" dirty="0"/>
              <a:t>Instructor will identify words that may be challenging from an upcoming reading passage</a:t>
            </a:r>
          </a:p>
          <a:p>
            <a:pPr lvl="1"/>
            <a:r>
              <a:rPr lang="en-US" dirty="0"/>
              <a:t>Instructor will present these words to the class. </a:t>
            </a:r>
          </a:p>
          <a:p>
            <a:pPr lvl="1"/>
            <a:r>
              <a:rPr lang="en-US" dirty="0"/>
              <a:t>Class will use </a:t>
            </a:r>
            <a:r>
              <a:rPr lang="en-US" dirty="0" err="1"/>
              <a:t>Padlet</a:t>
            </a:r>
            <a:r>
              <a:rPr lang="en-US" dirty="0"/>
              <a:t> to identify which words they do not know, or do not know well. </a:t>
            </a:r>
          </a:p>
          <a:p>
            <a:pPr lvl="1"/>
            <a:r>
              <a:rPr lang="en-US" dirty="0"/>
              <a:t>Instructor will then pre-teach the meaning of these words, before the students leave and start the reading. </a:t>
            </a:r>
          </a:p>
        </p:txBody>
      </p:sp>
    </p:spTree>
    <p:extLst>
      <p:ext uri="{BB962C8B-B14F-4D97-AF65-F5344CB8AC3E}">
        <p14:creationId xmlns:p14="http://schemas.microsoft.com/office/powerpoint/2010/main" val="5742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76200"/>
            <a:ext cx="11658600" cy="1600200"/>
          </a:xfrm>
        </p:spPr>
        <p:txBody>
          <a:bodyPr>
            <a:normAutofit/>
          </a:bodyPr>
          <a:lstStyle/>
          <a:p>
            <a:pPr algn="ctr"/>
            <a:r>
              <a:rPr lang="en-US" dirty="0"/>
              <a:t>Strategy 2: </a:t>
            </a:r>
            <a:br>
              <a:rPr lang="en-US" dirty="0"/>
            </a:br>
            <a:r>
              <a:rPr lang="en-US" dirty="0"/>
              <a:t>Pre-teach exit ticket using whiteboards</a:t>
            </a:r>
          </a:p>
        </p:txBody>
      </p:sp>
      <p:sp>
        <p:nvSpPr>
          <p:cNvPr id="6" name="Content Placeholder 2"/>
          <p:cNvSpPr>
            <a:spLocks noGrp="1"/>
          </p:cNvSpPr>
          <p:nvPr>
            <p:ph sz="half" idx="1"/>
          </p:nvPr>
        </p:nvSpPr>
        <p:spPr>
          <a:xfrm>
            <a:off x="1117600" y="2286000"/>
            <a:ext cx="4976813" cy="3886200"/>
          </a:xfrm>
        </p:spPr>
        <p:txBody>
          <a:bodyPr>
            <a:normAutofit/>
          </a:bodyPr>
          <a:lstStyle/>
          <a:p>
            <a:pPr marL="0" indent="0">
              <a:buNone/>
            </a:pPr>
            <a:r>
              <a:rPr lang="en-US" dirty="0"/>
              <a:t>Pre-Teach with White Boards</a:t>
            </a:r>
          </a:p>
          <a:p>
            <a:r>
              <a:rPr lang="en-US" dirty="0"/>
              <a:t>Provide question </a:t>
            </a:r>
          </a:p>
          <a:p>
            <a:r>
              <a:rPr lang="en-US" dirty="0"/>
              <a:t>Students respond on whiteboard</a:t>
            </a:r>
          </a:p>
          <a:p>
            <a:r>
              <a:rPr lang="en-US" dirty="0"/>
              <a:t>Try individual, partners, or small groups</a:t>
            </a:r>
          </a:p>
          <a:p>
            <a:r>
              <a:rPr lang="en-US" dirty="0"/>
              <a:t>Make your own whiteboards</a:t>
            </a:r>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2" y="2286000"/>
            <a:ext cx="4673600" cy="3505200"/>
          </a:xfrm>
        </p:spPr>
      </p:pic>
    </p:spTree>
    <p:extLst>
      <p:ext uri="{BB962C8B-B14F-4D97-AF65-F5344CB8AC3E}">
        <p14:creationId xmlns:p14="http://schemas.microsoft.com/office/powerpoint/2010/main" val="396040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999"/>
              <a:t>Pre-Teach White Board </a:t>
            </a:r>
            <a:r>
              <a:rPr lang="en-US" sz="3999" dirty="0"/>
              <a:t>Example </a:t>
            </a:r>
          </a:p>
        </p:txBody>
      </p:sp>
      <p:sp>
        <p:nvSpPr>
          <p:cNvPr id="3" name="Content Placeholder 2"/>
          <p:cNvSpPr>
            <a:spLocks noGrp="1"/>
          </p:cNvSpPr>
          <p:nvPr>
            <p:ph sz="half" idx="1"/>
          </p:nvPr>
        </p:nvSpPr>
        <p:spPr/>
        <p:txBody>
          <a:bodyPr>
            <a:normAutofit lnSpcReduction="10000"/>
          </a:bodyPr>
          <a:lstStyle/>
          <a:p>
            <a:pPr marL="0" indent="0">
              <a:buNone/>
            </a:pPr>
            <a:r>
              <a:rPr lang="en-US" dirty="0"/>
              <a:t>Ice cream was traditionally sold in half-gallon containers, which contained 64 ounces. Then several ice cream makers decreased the size of the containers to 56 ounces. Later, containers were again decreased to 48 ounces. The price remained the same at $3.99 per container. By what percent did the price effectively increase with each change in package size?</a:t>
            </a:r>
          </a:p>
          <a:p>
            <a:endParaRPr lang="en-US" dirty="0"/>
          </a:p>
        </p:txBody>
      </p:sp>
      <p:graphicFrame>
        <p:nvGraphicFramePr>
          <p:cNvPr id="5" name="Content Placeholder 4"/>
          <p:cNvGraphicFramePr>
            <a:graphicFrameLocks noGrp="1"/>
          </p:cNvGraphicFramePr>
          <p:nvPr>
            <p:ph sz="half" idx="2"/>
          </p:nvPr>
        </p:nvGraphicFramePr>
        <p:xfrm>
          <a:off x="6170592" y="1826041"/>
          <a:ext cx="5180252" cy="3008967"/>
        </p:xfrm>
        <a:graphic>
          <a:graphicData uri="http://schemas.openxmlformats.org/drawingml/2006/table">
            <a:tbl>
              <a:tblPr firstRow="1" bandRow="1">
                <a:tableStyleId>{5C22544A-7EE6-4342-B048-85BDC9FD1C3A}</a:tableStyleId>
              </a:tblPr>
              <a:tblGrid>
                <a:gridCol w="1295063">
                  <a:extLst>
                    <a:ext uri="{9D8B030D-6E8A-4147-A177-3AD203B41FA5}">
                      <a16:colId xmlns:a16="http://schemas.microsoft.com/office/drawing/2014/main" val="1264359414"/>
                    </a:ext>
                  </a:extLst>
                </a:gridCol>
                <a:gridCol w="1295063">
                  <a:extLst>
                    <a:ext uri="{9D8B030D-6E8A-4147-A177-3AD203B41FA5}">
                      <a16:colId xmlns:a16="http://schemas.microsoft.com/office/drawing/2014/main" val="3471305554"/>
                    </a:ext>
                  </a:extLst>
                </a:gridCol>
                <a:gridCol w="1295063">
                  <a:extLst>
                    <a:ext uri="{9D8B030D-6E8A-4147-A177-3AD203B41FA5}">
                      <a16:colId xmlns:a16="http://schemas.microsoft.com/office/drawing/2014/main" val="1649724667"/>
                    </a:ext>
                  </a:extLst>
                </a:gridCol>
                <a:gridCol w="1295063">
                  <a:extLst>
                    <a:ext uri="{9D8B030D-6E8A-4147-A177-3AD203B41FA5}">
                      <a16:colId xmlns:a16="http://schemas.microsoft.com/office/drawing/2014/main" val="1450576683"/>
                    </a:ext>
                  </a:extLst>
                </a:gridCol>
              </a:tblGrid>
              <a:tr h="1188410">
                <a:tc>
                  <a:txBody>
                    <a:bodyPr/>
                    <a:lstStyle/>
                    <a:p>
                      <a:r>
                        <a:rPr lang="en-US" sz="2400" dirty="0"/>
                        <a:t>Size in ounces</a:t>
                      </a:r>
                    </a:p>
                  </a:txBody>
                  <a:tcPr marL="91416" marR="91416" marT="45708" marB="45708"/>
                </a:tc>
                <a:tc>
                  <a:txBody>
                    <a:bodyPr/>
                    <a:lstStyle/>
                    <a:p>
                      <a:r>
                        <a:rPr lang="en-US" sz="2400" dirty="0"/>
                        <a:t>Cost</a:t>
                      </a:r>
                    </a:p>
                  </a:txBody>
                  <a:tcPr marL="91416" marR="91416" marT="45708" marB="45708"/>
                </a:tc>
                <a:tc>
                  <a:txBody>
                    <a:bodyPr/>
                    <a:lstStyle/>
                    <a:p>
                      <a:r>
                        <a:rPr lang="en-US" sz="2400" dirty="0"/>
                        <a:t>Cost per ounce</a:t>
                      </a:r>
                    </a:p>
                  </a:txBody>
                  <a:tcPr marL="91416" marR="91416" marT="45708" marB="45708"/>
                </a:tc>
                <a:tc>
                  <a:txBody>
                    <a:bodyPr/>
                    <a:lstStyle/>
                    <a:p>
                      <a:r>
                        <a:rPr lang="en-US" sz="2400" dirty="0"/>
                        <a:t>% increase</a:t>
                      </a:r>
                    </a:p>
                  </a:txBody>
                  <a:tcPr marL="91416" marR="91416" marT="45708" marB="45708"/>
                </a:tc>
                <a:extLst>
                  <a:ext uri="{0D108BD9-81ED-4DB2-BD59-A6C34878D82A}">
                    <a16:rowId xmlns:a16="http://schemas.microsoft.com/office/drawing/2014/main" val="1461520855"/>
                  </a:ext>
                </a:extLst>
              </a:tr>
              <a:tr h="606757">
                <a:tc>
                  <a:txBody>
                    <a:bodyPr/>
                    <a:lstStyle/>
                    <a:p>
                      <a:r>
                        <a:rPr lang="en-US" sz="2400" dirty="0"/>
                        <a:t>64</a:t>
                      </a:r>
                    </a:p>
                  </a:txBody>
                  <a:tcPr marL="91416" marR="91416" marT="45708" marB="45708"/>
                </a:tc>
                <a:tc>
                  <a:txBody>
                    <a:bodyPr/>
                    <a:lstStyle/>
                    <a:p>
                      <a:r>
                        <a:rPr lang="en-US" sz="2400" dirty="0"/>
                        <a:t>$3.99</a:t>
                      </a:r>
                    </a:p>
                  </a:txBody>
                  <a:tcPr marL="91416" marR="91416" marT="45708" marB="45708"/>
                </a:tc>
                <a:tc>
                  <a:txBody>
                    <a:bodyPr/>
                    <a:lstStyle/>
                    <a:p>
                      <a:r>
                        <a:rPr lang="en-US" sz="2400" dirty="0"/>
                        <a:t>$0.62</a:t>
                      </a:r>
                    </a:p>
                  </a:txBody>
                  <a:tcPr marL="91416" marR="91416" marT="45708" marB="45708"/>
                </a:tc>
                <a:tc>
                  <a:txBody>
                    <a:bodyPr/>
                    <a:lstStyle/>
                    <a:p>
                      <a:r>
                        <a:rPr lang="en-US" sz="2400" dirty="0"/>
                        <a:t>----</a:t>
                      </a:r>
                    </a:p>
                  </a:txBody>
                  <a:tcPr marL="91416" marR="91416" marT="45708" marB="45708"/>
                </a:tc>
                <a:extLst>
                  <a:ext uri="{0D108BD9-81ED-4DB2-BD59-A6C34878D82A}">
                    <a16:rowId xmlns:a16="http://schemas.microsoft.com/office/drawing/2014/main" val="1351644401"/>
                  </a:ext>
                </a:extLst>
              </a:tr>
              <a:tr h="606757">
                <a:tc>
                  <a:txBody>
                    <a:bodyPr/>
                    <a:lstStyle/>
                    <a:p>
                      <a:r>
                        <a:rPr lang="en-US" sz="2400" dirty="0"/>
                        <a:t>56</a:t>
                      </a:r>
                    </a:p>
                  </a:txBody>
                  <a:tcPr marL="91416" marR="91416" marT="45708" marB="45708"/>
                </a:tc>
                <a:tc>
                  <a:txBody>
                    <a:bodyPr/>
                    <a:lstStyle/>
                    <a:p>
                      <a:r>
                        <a:rPr lang="en-US" sz="2400" dirty="0"/>
                        <a:t>$3.99</a:t>
                      </a:r>
                    </a:p>
                  </a:txBody>
                  <a:tcPr marL="91416" marR="91416" marT="45708" marB="45708"/>
                </a:tc>
                <a:tc>
                  <a:txBody>
                    <a:bodyPr/>
                    <a:lstStyle/>
                    <a:p>
                      <a:r>
                        <a:rPr lang="en-US" sz="2400" dirty="0"/>
                        <a:t>$0.71</a:t>
                      </a:r>
                    </a:p>
                  </a:txBody>
                  <a:tcPr marL="91416" marR="91416" marT="45708" marB="45708"/>
                </a:tc>
                <a:tc>
                  <a:txBody>
                    <a:bodyPr/>
                    <a:lstStyle/>
                    <a:p>
                      <a:endParaRPr lang="en-US" sz="2400" dirty="0"/>
                    </a:p>
                  </a:txBody>
                  <a:tcPr marL="91416" marR="91416" marT="45708" marB="45708"/>
                </a:tc>
                <a:extLst>
                  <a:ext uri="{0D108BD9-81ED-4DB2-BD59-A6C34878D82A}">
                    <a16:rowId xmlns:a16="http://schemas.microsoft.com/office/drawing/2014/main" val="3916431892"/>
                  </a:ext>
                </a:extLst>
              </a:tr>
              <a:tr h="606757">
                <a:tc>
                  <a:txBody>
                    <a:bodyPr/>
                    <a:lstStyle/>
                    <a:p>
                      <a:r>
                        <a:rPr lang="en-US" sz="2400" dirty="0"/>
                        <a:t>48</a:t>
                      </a:r>
                    </a:p>
                  </a:txBody>
                  <a:tcPr marL="91416" marR="91416" marT="45708" marB="45708"/>
                </a:tc>
                <a:tc>
                  <a:txBody>
                    <a:bodyPr/>
                    <a:lstStyle/>
                    <a:p>
                      <a:r>
                        <a:rPr lang="en-US" sz="2400" dirty="0"/>
                        <a:t>$3.99</a:t>
                      </a:r>
                    </a:p>
                  </a:txBody>
                  <a:tcPr marL="91416" marR="91416" marT="45708" marB="45708"/>
                </a:tc>
                <a:tc>
                  <a:txBody>
                    <a:bodyPr/>
                    <a:lstStyle/>
                    <a:p>
                      <a:r>
                        <a:rPr lang="en-US" sz="2400" dirty="0"/>
                        <a:t>$0.83</a:t>
                      </a:r>
                    </a:p>
                  </a:txBody>
                  <a:tcPr marL="91416" marR="91416" marT="45708" marB="45708"/>
                </a:tc>
                <a:tc>
                  <a:txBody>
                    <a:bodyPr/>
                    <a:lstStyle/>
                    <a:p>
                      <a:endParaRPr lang="en-US" sz="2400" dirty="0"/>
                    </a:p>
                  </a:txBody>
                  <a:tcPr marL="91416" marR="91416" marT="45708" marB="45708"/>
                </a:tc>
                <a:extLst>
                  <a:ext uri="{0D108BD9-81ED-4DB2-BD59-A6C34878D82A}">
                    <a16:rowId xmlns:a16="http://schemas.microsoft.com/office/drawing/2014/main" val="2167541870"/>
                  </a:ext>
                </a:extLst>
              </a:tr>
            </a:tbl>
          </a:graphicData>
        </a:graphic>
      </p:graphicFrame>
    </p:spTree>
    <p:extLst>
      <p:ext uri="{BB962C8B-B14F-4D97-AF65-F5344CB8AC3E}">
        <p14:creationId xmlns:p14="http://schemas.microsoft.com/office/powerpoint/2010/main" val="228261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76200"/>
            <a:ext cx="11887200" cy="1524000"/>
          </a:xfrm>
        </p:spPr>
        <p:txBody>
          <a:bodyPr>
            <a:normAutofit/>
          </a:bodyPr>
          <a:lstStyle/>
          <a:p>
            <a:pPr algn="ctr"/>
            <a:r>
              <a:rPr lang="en-US" dirty="0"/>
              <a:t>Strategy 1: </a:t>
            </a:r>
            <a:br>
              <a:rPr lang="en-US" dirty="0"/>
            </a:br>
            <a:r>
              <a:rPr lang="en-US" dirty="0"/>
              <a:t>Pre-teach exit ticket using Poll Everywhere</a:t>
            </a:r>
          </a:p>
        </p:txBody>
      </p:sp>
      <p:sp>
        <p:nvSpPr>
          <p:cNvPr id="5" name="Content Placeholder 4"/>
          <p:cNvSpPr>
            <a:spLocks noGrp="1"/>
          </p:cNvSpPr>
          <p:nvPr>
            <p:ph sz="half" idx="1"/>
          </p:nvPr>
        </p:nvSpPr>
        <p:spPr>
          <a:xfrm>
            <a:off x="1117309" y="2133600"/>
            <a:ext cx="4977104" cy="4038600"/>
          </a:xfrm>
        </p:spPr>
        <p:txBody>
          <a:bodyPr>
            <a:normAutofit fontScale="77500" lnSpcReduction="20000"/>
          </a:bodyPr>
          <a:lstStyle/>
          <a:p>
            <a:pPr marL="0" indent="0">
              <a:buNone/>
            </a:pPr>
            <a:r>
              <a:rPr lang="en-US" dirty="0"/>
              <a:t>Pre-teach with Poll Everywhere </a:t>
            </a:r>
          </a:p>
          <a:p>
            <a:r>
              <a:rPr lang="en-US" dirty="0"/>
              <a:t>Students use their phones to take the poll and results are shown in real-time.</a:t>
            </a:r>
          </a:p>
          <a:p>
            <a:pPr lvl="0"/>
            <a:r>
              <a:rPr lang="en-US" dirty="0"/>
              <a:t>The poll questions can be created as multiple-choice questions, word cloud of student responses, Q&amp;A (students respond to a question then </a:t>
            </a:r>
            <a:r>
              <a:rPr lang="en-US" dirty="0" err="1"/>
              <a:t>upvote</a:t>
            </a:r>
            <a:r>
              <a:rPr lang="en-US" dirty="0"/>
              <a:t> or </a:t>
            </a:r>
            <a:r>
              <a:rPr lang="en-US" dirty="0" err="1"/>
              <a:t>downvote</a:t>
            </a:r>
            <a:r>
              <a:rPr lang="en-US" dirty="0"/>
              <a:t> other answers), open-ended, competitions (where speed counts), and more.</a:t>
            </a:r>
          </a:p>
          <a:p>
            <a:pPr lvl="0"/>
            <a:r>
              <a:rPr lang="en-US" dirty="0"/>
              <a:t>Instructors can group questions to create a survey of several questions.</a:t>
            </a:r>
          </a:p>
          <a:p>
            <a:endParaRPr lang="en-US" dirty="0"/>
          </a:p>
        </p:txBody>
      </p:sp>
      <p:pic>
        <p:nvPicPr>
          <p:cNvPr id="4" name="Content Placeholder 3"/>
          <p:cNvPicPr>
            <a:picLocks noGrp="1" noChangeAspect="1"/>
          </p:cNvPicPr>
          <p:nvPr>
            <p:ph sz="half" idx="2"/>
          </p:nvPr>
        </p:nvPicPr>
        <p:blipFill>
          <a:blip r:embed="rId2"/>
          <a:stretch>
            <a:fillRect/>
          </a:stretch>
        </p:blipFill>
        <p:spPr>
          <a:xfrm>
            <a:off x="6323012" y="2438400"/>
            <a:ext cx="5361042" cy="3057469"/>
          </a:xfrm>
          <a:prstGeom prst="rect">
            <a:avLst/>
          </a:prstGeom>
        </p:spPr>
      </p:pic>
    </p:spTree>
    <p:extLst>
      <p:ext uri="{BB962C8B-B14F-4D97-AF65-F5344CB8AC3E}">
        <p14:creationId xmlns:p14="http://schemas.microsoft.com/office/powerpoint/2010/main" val="325421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212" y="1066800"/>
            <a:ext cx="11582400" cy="5146602"/>
          </a:xfrm>
          <a:prstGeom prst="rect">
            <a:avLst/>
          </a:prstGeom>
        </p:spPr>
        <p:txBody>
          <a:bodyPr wrap="square">
            <a:spAutoFit/>
          </a:bodyPr>
          <a:lstStyle/>
          <a:p>
            <a:pPr algn="ctr">
              <a:lnSpc>
                <a:spcPct val="200000"/>
              </a:lnSpc>
            </a:pPr>
            <a:r>
              <a:rPr lang="en-US" b="1" dirty="0"/>
              <a:t>Entrance Ticket</a:t>
            </a:r>
          </a:p>
          <a:p>
            <a:pPr marL="952393" lvl="1" indent="-342900">
              <a:lnSpc>
                <a:spcPct val="200000"/>
              </a:lnSpc>
              <a:buFont typeface="Arial" panose="020B0604020202020204" pitchFamily="34" charset="0"/>
              <a:buChar char="•"/>
            </a:pPr>
            <a:r>
              <a:rPr lang="en-US" dirty="0"/>
              <a:t>You have 5 minutes to complete the Entrance Ticket you’ve been provided.</a:t>
            </a:r>
          </a:p>
          <a:p>
            <a:pPr marL="952393" lvl="1" indent="-342900">
              <a:lnSpc>
                <a:spcPct val="200000"/>
              </a:lnSpc>
              <a:buFont typeface="Arial" panose="020B0604020202020204" pitchFamily="34" charset="0"/>
              <a:buChar char="•"/>
            </a:pPr>
            <a:r>
              <a:rPr lang="en-US" dirty="0"/>
              <a:t>When it has been completed,  please hold your ticket up so one of us can collect it.</a:t>
            </a:r>
          </a:p>
          <a:p>
            <a:pPr marL="952393" lvl="1" indent="-342900">
              <a:lnSpc>
                <a:spcPct val="200000"/>
              </a:lnSpc>
              <a:buFont typeface="Arial" panose="020B0604020202020204" pitchFamily="34" charset="0"/>
              <a:buChar char="•"/>
            </a:pPr>
            <a:r>
              <a:rPr lang="en-US" dirty="0"/>
              <a:t>We will revisit this Entrance Ticket later in the presentation. </a:t>
            </a:r>
          </a:p>
          <a:p>
            <a:pPr lvl="1">
              <a:lnSpc>
                <a:spcPct val="200000"/>
              </a:lnSpc>
            </a:pPr>
            <a:r>
              <a:rPr lang="en-US" dirty="0"/>
              <a:t> </a:t>
            </a:r>
          </a:p>
        </p:txBody>
      </p:sp>
    </p:spTree>
    <p:extLst>
      <p:ext uri="{BB962C8B-B14F-4D97-AF65-F5344CB8AC3E}">
        <p14:creationId xmlns:p14="http://schemas.microsoft.com/office/powerpoint/2010/main" val="205271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Overview of the Survey</a:t>
            </a:r>
          </a:p>
        </p:txBody>
      </p:sp>
      <p:sp>
        <p:nvSpPr>
          <p:cNvPr id="14" name="Content Placeholder 13"/>
          <p:cNvSpPr>
            <a:spLocks noGrp="1"/>
          </p:cNvSpPr>
          <p:nvPr>
            <p:ph idx="1"/>
          </p:nvPr>
        </p:nvSpPr>
        <p:spPr/>
        <p:txBody>
          <a:bodyPr/>
          <a:lstStyle/>
          <a:p>
            <a:r>
              <a:rPr lang="en-US" dirty="0"/>
              <a:t>Surveyed 137 IRSC students</a:t>
            </a:r>
          </a:p>
          <a:p>
            <a:r>
              <a:rPr lang="en-US" dirty="0"/>
              <a:t>Completed 97 surveys</a:t>
            </a:r>
          </a:p>
          <a:p>
            <a:r>
              <a:rPr lang="en-US" dirty="0"/>
              <a:t>Covered all campuses</a:t>
            </a:r>
          </a:p>
          <a:p>
            <a:r>
              <a:rPr lang="en-US" dirty="0"/>
              <a:t>70.4% full time students, 29.6% part time students</a:t>
            </a:r>
          </a:p>
          <a:p>
            <a:r>
              <a:rPr lang="en-US" dirty="0"/>
              <a:t>66.3% declared Associate’s, 27.6% declared Bachelor’s</a:t>
            </a:r>
          </a:p>
          <a:p>
            <a:r>
              <a:rPr lang="en-US" dirty="0"/>
              <a:t>70.1% read daily</a:t>
            </a:r>
          </a:p>
          <a:p>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28600"/>
            <a:ext cx="10157354" cy="1397000"/>
          </a:xfrm>
        </p:spPr>
        <p:txBody>
          <a:bodyPr/>
          <a:lstStyle/>
          <a:p>
            <a:pPr algn="ctr"/>
            <a:r>
              <a:rPr lang="en-US" u="sng" dirty="0"/>
              <a:t>Finding:</a:t>
            </a:r>
            <a:r>
              <a:rPr lang="en-US" dirty="0"/>
              <a:t> Students don’t always read course materials. </a:t>
            </a:r>
          </a:p>
        </p:txBody>
      </p:sp>
      <p:sp>
        <p:nvSpPr>
          <p:cNvPr id="4" name="Rectangle 3"/>
          <p:cNvSpPr/>
          <p:nvPr/>
        </p:nvSpPr>
        <p:spPr>
          <a:xfrm>
            <a:off x="1" y="2103966"/>
            <a:ext cx="12188824" cy="1938992"/>
          </a:xfrm>
          <a:prstGeom prst="rect">
            <a:avLst/>
          </a:prstGeom>
        </p:spPr>
        <p:txBody>
          <a:bodyPr wrap="square">
            <a:spAutoFit/>
          </a:bodyPr>
          <a:lstStyle/>
          <a:p>
            <a:pPr algn="ctr"/>
            <a:r>
              <a:rPr lang="en-US" sz="3000" dirty="0">
                <a:latin typeface="Century Gothic" panose="020B0502020202020204" pitchFamily="34" charset="0"/>
                <a:ea typeface="Calibri" panose="020F0502020204030204" pitchFamily="34" charset="0"/>
                <a:cs typeface="Times New Roman" panose="02020603050405020304" pitchFamily="18" charset="0"/>
              </a:rPr>
              <a:t>54% of students reported that they always read </a:t>
            </a:r>
          </a:p>
          <a:p>
            <a:pPr algn="ctr"/>
            <a:r>
              <a:rPr lang="en-US" sz="3000" dirty="0">
                <a:latin typeface="Century Gothic" panose="020B0502020202020204" pitchFamily="34" charset="0"/>
                <a:ea typeface="Calibri" panose="020F0502020204030204" pitchFamily="34" charset="0"/>
                <a:cs typeface="Times New Roman" panose="02020603050405020304" pitchFamily="18" charset="0"/>
              </a:rPr>
              <a:t>their assigned course materials. </a:t>
            </a:r>
          </a:p>
          <a:p>
            <a:pPr algn="ctr"/>
            <a:endParaRPr lang="en-US" sz="3000" dirty="0">
              <a:latin typeface="Century Gothic" panose="020B0502020202020204" pitchFamily="34" charset="0"/>
              <a:ea typeface="Calibri" panose="020F0502020204030204" pitchFamily="34" charset="0"/>
              <a:cs typeface="Times New Roman" panose="02020603050405020304" pitchFamily="18" charset="0"/>
            </a:endParaRPr>
          </a:p>
          <a:p>
            <a:pPr algn="ctr"/>
            <a:r>
              <a:rPr lang="en-US" sz="3000" dirty="0">
                <a:latin typeface="Century Gothic" panose="020B0502020202020204" pitchFamily="34" charset="0"/>
                <a:ea typeface="Calibri" panose="020F0502020204030204" pitchFamily="34" charset="0"/>
                <a:cs typeface="Times New Roman" panose="02020603050405020304" pitchFamily="18" charset="0"/>
              </a:rPr>
              <a:t>46% do not always read their course materials. </a:t>
            </a:r>
            <a:endParaRPr lang="en-US" sz="30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870994" y="4191000"/>
            <a:ext cx="6446837" cy="2514600"/>
          </a:xfrm>
          <a:prstGeom prst="rect">
            <a:avLst/>
          </a:prstGeom>
        </p:spPr>
      </p:pic>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Strategy 1: </a:t>
            </a:r>
            <a:br>
              <a:rPr lang="en-US" dirty="0"/>
            </a:br>
            <a:r>
              <a:rPr lang="en-US" dirty="0"/>
              <a:t>Guided notes for frontloading</a:t>
            </a:r>
          </a:p>
        </p:txBody>
      </p:sp>
      <p:sp>
        <p:nvSpPr>
          <p:cNvPr id="5" name="Content Placeholder 4"/>
          <p:cNvSpPr>
            <a:spLocks noGrp="1"/>
          </p:cNvSpPr>
          <p:nvPr>
            <p:ph sz="half" idx="1"/>
          </p:nvPr>
        </p:nvSpPr>
        <p:spPr>
          <a:xfrm>
            <a:off x="379411" y="1701800"/>
            <a:ext cx="5943601" cy="4927600"/>
          </a:xfrm>
        </p:spPr>
        <p:txBody>
          <a:bodyPr>
            <a:normAutofit fontScale="85000" lnSpcReduction="10000"/>
          </a:bodyPr>
          <a:lstStyle/>
          <a:p>
            <a:pPr marL="0" indent="0">
              <a:buNone/>
            </a:pPr>
            <a:r>
              <a:rPr lang="en-US" dirty="0"/>
              <a:t>The purpose of Guided Notes:</a:t>
            </a:r>
          </a:p>
          <a:p>
            <a:pPr lvl="1"/>
            <a:r>
              <a:rPr lang="en-US" dirty="0"/>
              <a:t>Focus on specific sections of the reading.</a:t>
            </a:r>
          </a:p>
          <a:p>
            <a:pPr lvl="1"/>
            <a:r>
              <a:rPr lang="en-US" dirty="0"/>
              <a:t>Guided notes taken for a grade can help motivate students to do the reading.</a:t>
            </a:r>
          </a:p>
          <a:p>
            <a:pPr lvl="1"/>
            <a:r>
              <a:rPr lang="en-US" dirty="0"/>
              <a:t>Students are better prepared for class discussions.</a:t>
            </a:r>
          </a:p>
          <a:p>
            <a:pPr marL="0" indent="0">
              <a:buNone/>
            </a:pPr>
            <a:r>
              <a:rPr lang="en-US" dirty="0"/>
              <a:t>Guided Notes as homework:</a:t>
            </a:r>
          </a:p>
          <a:p>
            <a:pPr lvl="1"/>
            <a:r>
              <a:rPr lang="en-US" dirty="0"/>
              <a:t>Assign guided notes on some or all readings.</a:t>
            </a:r>
          </a:p>
          <a:p>
            <a:pPr lvl="1"/>
            <a:r>
              <a:rPr lang="en-US" dirty="0"/>
              <a:t>Use guided notes as a grade. </a:t>
            </a:r>
          </a:p>
          <a:p>
            <a:pPr lvl="2"/>
            <a:r>
              <a:rPr lang="en-US" dirty="0"/>
              <a:t>Students can bring guided notes to class.</a:t>
            </a:r>
          </a:p>
          <a:p>
            <a:pPr lvl="2"/>
            <a:r>
              <a:rPr lang="en-US" dirty="0"/>
              <a:t>Students can also turn guided notes into Blackboard. </a:t>
            </a:r>
          </a:p>
          <a:p>
            <a:pPr lvl="1"/>
            <a:r>
              <a:rPr lang="en-US" dirty="0"/>
              <a:t>Instructor asks questions from guided notes during class.</a:t>
            </a:r>
          </a:p>
          <a:p>
            <a:pPr lvl="1"/>
            <a:r>
              <a:rPr lang="en-US" dirty="0"/>
              <a:t>Many questions can be opinion based. </a:t>
            </a:r>
          </a:p>
        </p:txBody>
      </p:sp>
      <p:pic>
        <p:nvPicPr>
          <p:cNvPr id="7" name="Content Placeholder 6"/>
          <p:cNvPicPr>
            <a:picLocks noGrp="1" noChangeAspect="1"/>
          </p:cNvPicPr>
          <p:nvPr>
            <p:ph sz="half" idx="2"/>
          </p:nvPr>
        </p:nvPicPr>
        <p:blipFill>
          <a:blip r:embed="rId2"/>
          <a:stretch>
            <a:fillRect/>
          </a:stretch>
        </p:blipFill>
        <p:spPr>
          <a:xfrm>
            <a:off x="6475412" y="2057400"/>
            <a:ext cx="4976812" cy="3728573"/>
          </a:xfrm>
          <a:prstGeom prst="rect">
            <a:avLst/>
          </a:prstGeom>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Strategy 2: </a:t>
            </a:r>
            <a:br>
              <a:rPr lang="en-US" dirty="0"/>
            </a:br>
            <a:r>
              <a:rPr lang="en-US" dirty="0"/>
              <a:t>Entrance tickets</a:t>
            </a:r>
          </a:p>
        </p:txBody>
      </p:sp>
      <p:sp>
        <p:nvSpPr>
          <p:cNvPr id="5" name="Content Placeholder 4"/>
          <p:cNvSpPr>
            <a:spLocks noGrp="1"/>
          </p:cNvSpPr>
          <p:nvPr>
            <p:ph sz="half" idx="1"/>
          </p:nvPr>
        </p:nvSpPr>
        <p:spPr>
          <a:xfrm>
            <a:off x="1117309" y="1701800"/>
            <a:ext cx="4977104" cy="4775200"/>
          </a:xfrm>
        </p:spPr>
        <p:txBody>
          <a:bodyPr>
            <a:normAutofit/>
          </a:bodyPr>
          <a:lstStyle/>
          <a:p>
            <a:pPr marL="0" indent="0">
              <a:buNone/>
            </a:pPr>
            <a:r>
              <a:rPr lang="en-US" sz="2000" dirty="0"/>
              <a:t>The purpose of the Entrance ticket:</a:t>
            </a:r>
          </a:p>
          <a:p>
            <a:pPr lvl="1"/>
            <a:r>
              <a:rPr lang="en-US" sz="1600" dirty="0"/>
              <a:t>Focus on the topic for that class.</a:t>
            </a:r>
          </a:p>
          <a:p>
            <a:pPr lvl="1"/>
            <a:r>
              <a:rPr lang="en-US" sz="1600" dirty="0"/>
              <a:t>Check for understanding of the assigned reading.</a:t>
            </a:r>
          </a:p>
          <a:p>
            <a:pPr lvl="1"/>
            <a:r>
              <a:rPr lang="en-US" sz="1600" dirty="0"/>
              <a:t>Review concepts in assigned reading.</a:t>
            </a:r>
          </a:p>
          <a:p>
            <a:pPr lvl="1"/>
            <a:r>
              <a:rPr lang="en-US" sz="1600" dirty="0"/>
              <a:t>Quickly diagnose student understanding </a:t>
            </a:r>
          </a:p>
          <a:p>
            <a:pPr marL="0" indent="0">
              <a:buNone/>
            </a:pPr>
            <a:r>
              <a:rPr lang="en-US" sz="1800" dirty="0"/>
              <a:t>Entrance Ticket parameters:</a:t>
            </a:r>
          </a:p>
          <a:p>
            <a:pPr lvl="1"/>
            <a:r>
              <a:rPr lang="en-US" sz="1600" dirty="0"/>
              <a:t>Completed at the start of class.</a:t>
            </a:r>
          </a:p>
          <a:p>
            <a:pPr lvl="1"/>
            <a:r>
              <a:rPr lang="en-US" sz="1600" dirty="0"/>
              <a:t>Timed, about 5 minutes</a:t>
            </a:r>
          </a:p>
          <a:p>
            <a:pPr lvl="1"/>
            <a:r>
              <a:rPr lang="en-US" sz="1600" dirty="0"/>
              <a:t>Instructor quickly reviews responses before instruction.</a:t>
            </a:r>
          </a:p>
          <a:p>
            <a:pPr lvl="1"/>
            <a:r>
              <a:rPr lang="en-US" sz="1600" dirty="0"/>
              <a:t>Or uses to begin discussion, reviews specific answers after class.</a:t>
            </a:r>
          </a:p>
        </p:txBody>
      </p:sp>
      <p:pic>
        <p:nvPicPr>
          <p:cNvPr id="11" name="Content Placeholder 10"/>
          <p:cNvPicPr>
            <a:picLocks noGrp="1" noChangeAspect="1"/>
          </p:cNvPicPr>
          <p:nvPr>
            <p:ph sz="half" idx="2"/>
          </p:nvPr>
        </p:nvPicPr>
        <p:blipFill>
          <a:blip r:embed="rId2"/>
          <a:stretch>
            <a:fillRect/>
          </a:stretch>
        </p:blipFill>
        <p:spPr>
          <a:xfrm>
            <a:off x="6297613" y="2057400"/>
            <a:ext cx="5544558" cy="3657600"/>
          </a:xfrm>
          <a:prstGeom prst="rect">
            <a:avLst/>
          </a:prstGeom>
        </p:spPr>
      </p:pic>
    </p:spTree>
    <p:extLst>
      <p:ext uri="{BB962C8B-B14F-4D97-AF65-F5344CB8AC3E}">
        <p14:creationId xmlns:p14="http://schemas.microsoft.com/office/powerpoint/2010/main" val="294450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Entrance Ticket Example</a:t>
            </a:r>
          </a:p>
        </p:txBody>
      </p:sp>
      <p:sp>
        <p:nvSpPr>
          <p:cNvPr id="3" name="Content Placeholder 2"/>
          <p:cNvSpPr>
            <a:spLocks noGrp="1"/>
          </p:cNvSpPr>
          <p:nvPr>
            <p:ph sz="half" idx="2"/>
          </p:nvPr>
        </p:nvSpPr>
        <p:spPr>
          <a:xfrm>
            <a:off x="1117309" y="2057400"/>
            <a:ext cx="10463503" cy="3657600"/>
          </a:xfrm>
        </p:spPr>
        <p:txBody>
          <a:bodyPr/>
          <a:lstStyle/>
          <a:p>
            <a:pPr marL="457200" indent="-457200">
              <a:buAutoNum type="arabicPeriod"/>
            </a:pPr>
            <a:r>
              <a:rPr lang="en-US" dirty="0"/>
              <a:t>What percentage of your students would you say come to class having read the assigned reading?</a:t>
            </a:r>
          </a:p>
          <a:p>
            <a:pPr marL="457200" indent="-457200">
              <a:buAutoNum type="arabicPeriod"/>
            </a:pPr>
            <a:r>
              <a:rPr lang="en-US" dirty="0"/>
              <a:t>What percentage of your students complain that there is too much reading?</a:t>
            </a:r>
          </a:p>
          <a:p>
            <a:pPr marL="457200" indent="-457200">
              <a:buAutoNum type="arabicPeriod"/>
            </a:pPr>
            <a:r>
              <a:rPr lang="en-US" dirty="0"/>
              <a:t>What percentage of your students struggle to understand    what they read in your class? </a:t>
            </a:r>
          </a:p>
          <a:p>
            <a:pPr marL="0" indent="0">
              <a:buNone/>
            </a:pPr>
            <a:endParaRPr lang="en-US" dirty="0"/>
          </a:p>
        </p:txBody>
      </p:sp>
    </p:spTree>
    <p:extLst>
      <p:ext uri="{BB962C8B-B14F-4D97-AF65-F5344CB8AC3E}">
        <p14:creationId xmlns:p14="http://schemas.microsoft.com/office/powerpoint/2010/main" val="23768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828800"/>
          </a:xfrm>
        </p:spPr>
        <p:txBody>
          <a:bodyPr>
            <a:normAutofit/>
          </a:bodyPr>
          <a:lstStyle/>
          <a:p>
            <a:pPr algn="ctr"/>
            <a:r>
              <a:rPr lang="en-US" dirty="0"/>
              <a:t>Strategy 3: </a:t>
            </a:r>
            <a:br>
              <a:rPr lang="en-US" dirty="0"/>
            </a:br>
            <a:r>
              <a:rPr lang="en-US" dirty="0" err="1"/>
              <a:t>Padlet</a:t>
            </a:r>
            <a:endParaRPr lang="en-US" dirty="0"/>
          </a:p>
        </p:txBody>
      </p:sp>
      <p:pic>
        <p:nvPicPr>
          <p:cNvPr id="10" name="Content Placeholder 9"/>
          <p:cNvPicPr>
            <a:picLocks noGrp="1" noChangeAspect="1"/>
          </p:cNvPicPr>
          <p:nvPr>
            <p:ph sz="half" idx="2"/>
          </p:nvPr>
        </p:nvPicPr>
        <p:blipFill>
          <a:blip r:embed="rId2"/>
          <a:stretch>
            <a:fillRect/>
          </a:stretch>
        </p:blipFill>
        <p:spPr>
          <a:xfrm>
            <a:off x="6321781" y="1905000"/>
            <a:ext cx="4976813" cy="3886200"/>
          </a:xfrm>
          <a:prstGeom prst="rect">
            <a:avLst/>
          </a:prstGeom>
        </p:spPr>
      </p:pic>
      <p:sp>
        <p:nvSpPr>
          <p:cNvPr id="9" name="Content Placeholder 4"/>
          <p:cNvSpPr txBox="1">
            <a:spLocks/>
          </p:cNvSpPr>
          <p:nvPr/>
        </p:nvSpPr>
        <p:spPr>
          <a:xfrm>
            <a:off x="760412" y="1828800"/>
            <a:ext cx="5486401" cy="4724400"/>
          </a:xfrm>
          <a:prstGeom prst="rect">
            <a:avLst/>
          </a:prstGeom>
        </p:spPr>
        <p:txBody>
          <a:bodyPr vert="horz" lIns="121899" tIns="60949" rIns="121899" bIns="60949" rtlCol="0">
            <a:normAutofit fontScale="77500" lnSpcReduction="2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1706581" indent="0" algn="l" defTabSz="1218987" rtl="0" eaLnBrk="1" latinLnBrk="0" hangingPunct="1">
              <a:lnSpc>
                <a:spcPct val="95000"/>
              </a:lnSpc>
              <a:spcBef>
                <a:spcPts val="1066"/>
              </a:spcBef>
              <a:buSzPct val="90000"/>
              <a:buFont typeface="Century Gothic" pitchFamily="34" charset="0"/>
              <a:buNone/>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US" dirty="0"/>
              <a:t>The purpose of </a:t>
            </a:r>
            <a:r>
              <a:rPr lang="en-US" dirty="0" err="1"/>
              <a:t>Padlet</a:t>
            </a:r>
            <a:r>
              <a:rPr lang="en-US" dirty="0"/>
              <a:t>:</a:t>
            </a:r>
          </a:p>
          <a:p>
            <a:pPr lvl="1"/>
            <a:r>
              <a:rPr lang="en-US" dirty="0"/>
              <a:t>Students complete assigned reading and comment on one of the following:</a:t>
            </a:r>
          </a:p>
          <a:p>
            <a:pPr lvl="2"/>
            <a:r>
              <a:rPr lang="en-US" dirty="0"/>
              <a:t>A question about the reading</a:t>
            </a:r>
          </a:p>
          <a:p>
            <a:pPr lvl="2"/>
            <a:r>
              <a:rPr lang="en-US" dirty="0"/>
              <a:t>A comment about the reading</a:t>
            </a:r>
          </a:p>
          <a:p>
            <a:pPr lvl="2"/>
            <a:r>
              <a:rPr lang="en-US" dirty="0"/>
              <a:t>Something interesting about the reading</a:t>
            </a:r>
          </a:p>
          <a:p>
            <a:pPr lvl="2"/>
            <a:r>
              <a:rPr lang="en-US" dirty="0"/>
              <a:t>A connection with the reading</a:t>
            </a:r>
          </a:p>
          <a:p>
            <a:pPr lvl="1"/>
            <a:r>
              <a:rPr lang="en-US" dirty="0"/>
              <a:t>Padlet’s taken for a grade can help motivate students to start and complete reading.</a:t>
            </a:r>
          </a:p>
          <a:p>
            <a:pPr lvl="1"/>
            <a:r>
              <a:rPr lang="en-US" dirty="0"/>
              <a:t>Students are better prepared for class discussions.</a:t>
            </a:r>
          </a:p>
          <a:p>
            <a:pPr marL="0" indent="0">
              <a:buNone/>
            </a:pPr>
            <a:r>
              <a:rPr lang="en-US" dirty="0" err="1"/>
              <a:t>Padlet</a:t>
            </a:r>
            <a:r>
              <a:rPr lang="en-US" dirty="0"/>
              <a:t> as homework:</a:t>
            </a:r>
          </a:p>
          <a:p>
            <a:pPr lvl="1"/>
            <a:r>
              <a:rPr lang="en-US" dirty="0"/>
              <a:t>Assign a </a:t>
            </a:r>
            <a:r>
              <a:rPr lang="en-US" dirty="0" err="1"/>
              <a:t>Padlet</a:t>
            </a:r>
            <a:r>
              <a:rPr lang="en-US" dirty="0"/>
              <a:t> response on some or all readings.</a:t>
            </a:r>
          </a:p>
          <a:p>
            <a:pPr lvl="1"/>
            <a:r>
              <a:rPr lang="en-US" dirty="0"/>
              <a:t>Instructor uses </a:t>
            </a:r>
            <a:r>
              <a:rPr lang="en-US" dirty="0" err="1"/>
              <a:t>Padlet</a:t>
            </a:r>
            <a:r>
              <a:rPr lang="en-US" dirty="0"/>
              <a:t> posts to lead class discussions. (Make them due a day before class.) </a:t>
            </a:r>
          </a:p>
        </p:txBody>
      </p:sp>
    </p:spTree>
    <p:extLst>
      <p:ext uri="{BB962C8B-B14F-4D97-AF65-F5344CB8AC3E}">
        <p14:creationId xmlns:p14="http://schemas.microsoft.com/office/powerpoint/2010/main" val="268023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152400"/>
            <a:ext cx="10157354" cy="1752600"/>
          </a:xfrm>
        </p:spPr>
        <p:txBody>
          <a:bodyPr>
            <a:normAutofit/>
          </a:bodyPr>
          <a:lstStyle/>
          <a:p>
            <a:pPr algn="ctr"/>
            <a:r>
              <a:rPr lang="en-US" sz="3800" u="sng" dirty="0"/>
              <a:t>Finding:</a:t>
            </a:r>
            <a:r>
              <a:rPr lang="en-US" sz="3800" dirty="0"/>
              <a:t> There are strategies instructors are currently using that students identified as being helpful for reading comprehension. </a:t>
            </a:r>
          </a:p>
        </p:txBody>
      </p:sp>
      <p:sp>
        <p:nvSpPr>
          <p:cNvPr id="4" name="Rectangle 3"/>
          <p:cNvSpPr/>
          <p:nvPr/>
        </p:nvSpPr>
        <p:spPr>
          <a:xfrm>
            <a:off x="455612" y="2133600"/>
            <a:ext cx="11733213" cy="830997"/>
          </a:xfrm>
          <a:prstGeom prst="rect">
            <a:avLst/>
          </a:prstGeom>
        </p:spPr>
        <p:txBody>
          <a:bodyPr wrap="square">
            <a:spAutoFit/>
          </a:bodyPr>
          <a:lstStyle/>
          <a:p>
            <a:r>
              <a:rPr lang="en-US" dirty="0"/>
              <a:t>Survey Question: Are there instructional practices or strategies your instructors use that aid your understanding of assigned readings?</a:t>
            </a:r>
          </a:p>
        </p:txBody>
      </p:sp>
      <p:sp>
        <p:nvSpPr>
          <p:cNvPr id="3" name="Rectangle 2"/>
          <p:cNvSpPr/>
          <p:nvPr/>
        </p:nvSpPr>
        <p:spPr>
          <a:xfrm>
            <a:off x="760412" y="3429000"/>
            <a:ext cx="4648200" cy="3135858"/>
          </a:xfrm>
          <a:prstGeom prst="rect">
            <a:avLst/>
          </a:prstGeom>
        </p:spPr>
        <p:txBody>
          <a:bodyPr wrap="square">
            <a:spAutoFit/>
          </a:bodyPr>
          <a:lstStyle/>
          <a:p>
            <a:pPr>
              <a:lnSpc>
                <a:spcPct val="107000"/>
              </a:lnSpc>
              <a:spcAft>
                <a:spcPts val="800"/>
              </a:spcAft>
            </a:pPr>
            <a:r>
              <a:rPr lang="en-US" sz="2200" dirty="0">
                <a:latin typeface="Century Gothic" panose="020B0502020202020204" pitchFamily="34" charset="0"/>
                <a:ea typeface="Calibri" panose="020F0502020204030204" pitchFamily="34" charset="0"/>
                <a:cs typeface="Times New Roman" panose="02020603050405020304" pitchFamily="18" charset="0"/>
              </a:rPr>
              <a:t>Student Responses: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spc="15" dirty="0">
                <a:solidFill>
                  <a:srgbClr val="202124"/>
                </a:solidFill>
                <a:latin typeface="Arial" panose="020B0604020202020204" pitchFamily="34" charset="0"/>
                <a:ea typeface="Calibri" panose="020F0502020204030204" pitchFamily="34" charset="0"/>
                <a:cs typeface="Times New Roman" panose="02020603050405020304" pitchFamily="18" charset="0"/>
              </a:rPr>
              <a:t>-Yes, we get study guides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spc="15" dirty="0">
                <a:solidFill>
                  <a:srgbClr val="202124"/>
                </a:solidFill>
                <a:latin typeface="Arial" panose="020B0604020202020204" pitchFamily="34" charset="0"/>
                <a:ea typeface="Calibri" panose="020F0502020204030204" pitchFamily="34" charset="0"/>
                <a:cs typeface="Times New Roman" panose="02020603050405020304" pitchFamily="18" charset="0"/>
              </a:rPr>
              <a:t>-Completes guided practice questions to use while reading (counts as grade)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spc="15" dirty="0">
                <a:solidFill>
                  <a:srgbClr val="202124"/>
                </a:solidFill>
                <a:latin typeface="Arial" panose="020B0604020202020204" pitchFamily="34" charset="0"/>
                <a:ea typeface="Calibri" panose="020F0502020204030204" pitchFamily="34" charset="0"/>
                <a:cs typeface="Times New Roman" panose="02020603050405020304" pitchFamily="18" charset="0"/>
              </a:rPr>
              <a:t>-Yes, highlighting important stuff</a:t>
            </a:r>
          </a:p>
          <a:p>
            <a:pPr>
              <a:lnSpc>
                <a:spcPct val="107000"/>
              </a:lnSpc>
              <a:spcAft>
                <a:spcPts val="800"/>
              </a:spcAft>
            </a:pPr>
            <a:r>
              <a:rPr lang="en-US" sz="2000" spc="15" dirty="0">
                <a:solidFill>
                  <a:srgbClr val="202124"/>
                </a:solidFill>
                <a:latin typeface="Arial" panose="020B0604020202020204" pitchFamily="34" charset="0"/>
                <a:ea typeface="Calibri" panose="020F0502020204030204" pitchFamily="34" charset="0"/>
                <a:cs typeface="Times New Roman" panose="02020603050405020304" pitchFamily="18" charset="0"/>
              </a:rPr>
              <a:t>-She goes over new words and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ts val="1500"/>
              </a:lnSpc>
            </a:pPr>
            <a:r>
              <a:rPr lang="en-US" sz="2000" spc="1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gives us outlines and study guides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942012" y="3429000"/>
            <a:ext cx="5483225" cy="3169970"/>
          </a:xfrm>
          <a:prstGeom prst="rect">
            <a:avLst/>
          </a:prstGeom>
        </p:spPr>
        <p:txBody>
          <a:bodyPr wrap="square">
            <a:spAutoFit/>
          </a:bodyPr>
          <a:lstStyle/>
          <a:p>
            <a:pPr>
              <a:lnSpc>
                <a:spcPct val="107000"/>
              </a:lnSpc>
              <a:spcAft>
                <a:spcPts val="800"/>
              </a:spcAft>
            </a:pPr>
            <a:r>
              <a:rPr lang="en-US" sz="1800" spc="15" dirty="0">
                <a:solidFill>
                  <a:srgbClr val="202124"/>
                </a:solidFill>
                <a:latin typeface="Arial" panose="020B0604020202020204" pitchFamily="34" charset="0"/>
                <a:ea typeface="Calibri" panose="020F0502020204030204" pitchFamily="34" charset="0"/>
                <a:cs typeface="Times New Roman" panose="02020603050405020304" pitchFamily="18" charset="0"/>
              </a:rPr>
              <a:t>-Step by step instructions on what to read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spc="15" dirty="0">
                <a:solidFill>
                  <a:srgbClr val="202124"/>
                </a:solidFill>
                <a:latin typeface="Arial" panose="020B0604020202020204" pitchFamily="34" charset="0"/>
                <a:ea typeface="Calibri" panose="020F0502020204030204" pitchFamily="34" charset="0"/>
                <a:cs typeface="Times New Roman" panose="02020603050405020304" pitchFamily="18" charset="0"/>
              </a:rPr>
              <a:t>-Instructor doesn't assign the entire chapter (assigns specific pages); instructor tells class to focus on specific parts of the chapter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spc="15" dirty="0">
                <a:solidFill>
                  <a:srgbClr val="202124"/>
                </a:solidFill>
                <a:latin typeface="Arial" panose="020B0604020202020204" pitchFamily="34" charset="0"/>
                <a:ea typeface="Calibri" panose="020F0502020204030204" pitchFamily="34" charset="0"/>
                <a:cs typeface="Times New Roman" panose="02020603050405020304" pitchFamily="18" charset="0"/>
              </a:rPr>
              <a:t>-Outlines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spc="15" dirty="0">
                <a:solidFill>
                  <a:srgbClr val="202124"/>
                </a:solidFill>
                <a:latin typeface="Arial" panose="020B0604020202020204" pitchFamily="34" charset="0"/>
                <a:ea typeface="Calibri" panose="020F0502020204030204" pitchFamily="34" charset="0"/>
                <a:cs typeface="Times New Roman" panose="02020603050405020304" pitchFamily="18" charset="0"/>
              </a:rPr>
              <a:t>-Giving us a layout of lesson and having us take notes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spc="15" dirty="0">
                <a:solidFill>
                  <a:srgbClr val="202124"/>
                </a:solidFill>
                <a:latin typeface="Arial" panose="020B0604020202020204" pitchFamily="34" charset="0"/>
                <a:ea typeface="Calibri" panose="020F0502020204030204" pitchFamily="34" charset="0"/>
                <a:cs typeface="Times New Roman" panose="02020603050405020304" pitchFamily="18" charset="0"/>
              </a:rPr>
              <a:t>-Yes, guided notes which list the topics and we just fill in the blanks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700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345</TotalTime>
  <Words>1050</Words>
  <Application>Microsoft Macintosh PowerPoint</Application>
  <PresentationFormat>Custom</PresentationFormat>
  <Paragraphs>129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Gothic</vt:lpstr>
      <vt:lpstr>Books 16x9</vt:lpstr>
      <vt:lpstr>Readers Wanted!</vt:lpstr>
      <vt:lpstr>PowerPoint Presentation</vt:lpstr>
      <vt:lpstr>Overview of the Survey</vt:lpstr>
      <vt:lpstr>Finding: Students don’t always read course materials. </vt:lpstr>
      <vt:lpstr>Strategy 1:  Guided notes for frontloading</vt:lpstr>
      <vt:lpstr>Strategy 2:  Entrance tickets</vt:lpstr>
      <vt:lpstr>Entrance Ticket Example</vt:lpstr>
      <vt:lpstr>Strategy 3:  Padlet</vt:lpstr>
      <vt:lpstr>Finding: There are strategies instructors are currently using that students identified as being helpful for reading comprehension. </vt:lpstr>
      <vt:lpstr>Strategy 1:  Selective reading assignments</vt:lpstr>
      <vt:lpstr>Example  Jigsaw Guided notes</vt:lpstr>
      <vt:lpstr>Strategy 2:  Review vocabulary </vt:lpstr>
      <vt:lpstr>Review Chart Example for Vocabulary</vt:lpstr>
      <vt:lpstr>Finding: Students do not believe that reading more will help their understanding. </vt:lpstr>
      <vt:lpstr>Strategy 1:  Pre-teach exit ticket using Padlet</vt:lpstr>
      <vt:lpstr>Strategy 2:  Pre-teach exit ticket using whiteboards</vt:lpstr>
      <vt:lpstr>Pre-Teach White Board Example </vt:lpstr>
      <vt:lpstr>Strategy 1:  Pre-teach exit ticket using Poll Everywhere</vt:lpstr>
    </vt:vector>
  </TitlesOfParts>
  <Company>Indian River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Readers Wanted!</dc:title>
  <dc:creator>Emily Renschler</dc:creator>
  <cp:lastModifiedBy>Molly Bottorff</cp:lastModifiedBy>
  <cp:revision>25</cp:revision>
  <dcterms:created xsi:type="dcterms:W3CDTF">2019-11-06T20:09:40Z</dcterms:created>
  <dcterms:modified xsi:type="dcterms:W3CDTF">2019-11-21T20:57:34Z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